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48" r:id="rId5"/>
  </p:sldMasterIdLst>
  <p:notesMasterIdLst>
    <p:notesMasterId r:id="rId25"/>
  </p:notesMasterIdLst>
  <p:sldIdLst>
    <p:sldId id="283" r:id="rId6"/>
    <p:sldId id="265" r:id="rId7"/>
    <p:sldId id="259" r:id="rId8"/>
    <p:sldId id="262" r:id="rId9"/>
    <p:sldId id="260" r:id="rId10"/>
    <p:sldId id="257" r:id="rId11"/>
    <p:sldId id="266" r:id="rId12"/>
    <p:sldId id="281" r:id="rId13"/>
    <p:sldId id="282" r:id="rId14"/>
    <p:sldId id="269" r:id="rId15"/>
    <p:sldId id="267" r:id="rId16"/>
    <p:sldId id="272" r:id="rId17"/>
    <p:sldId id="273" r:id="rId18"/>
    <p:sldId id="275" r:id="rId19"/>
    <p:sldId id="277" r:id="rId20"/>
    <p:sldId id="279" r:id="rId21"/>
    <p:sldId id="278" r:id="rId22"/>
    <p:sldId id="284" r:id="rId23"/>
    <p:sldId id="274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7" userDrawn="1">
          <p15:clr>
            <a:srgbClr val="A4A3A4"/>
          </p15:clr>
        </p15:guide>
        <p15:guide id="2" orient="horz" pos="3725" userDrawn="1">
          <p15:clr>
            <a:srgbClr val="A4A3A4"/>
          </p15:clr>
        </p15:guide>
        <p15:guide id="3" orient="horz" pos="2614" userDrawn="1">
          <p15:clr>
            <a:srgbClr val="A4A3A4"/>
          </p15:clr>
        </p15:guide>
        <p15:guide id="4" orient="horz" pos="3113" userDrawn="1">
          <p15:clr>
            <a:srgbClr val="A4A3A4"/>
          </p15:clr>
        </p15:guide>
        <p15:guide id="5" pos="3386" userDrawn="1">
          <p15:clr>
            <a:srgbClr val="A4A3A4"/>
          </p15:clr>
        </p15:guide>
        <p15:guide id="6" pos="3953" userDrawn="1">
          <p15:clr>
            <a:srgbClr val="A4A3A4"/>
          </p15:clr>
        </p15:guide>
        <p15:guide id="7" pos="4044" userDrawn="1">
          <p15:clr>
            <a:srgbClr val="A4A3A4"/>
          </p15:clr>
        </p15:guide>
        <p15:guide id="8" pos="5972" userDrawn="1">
          <p15:clr>
            <a:srgbClr val="A4A3A4"/>
          </p15:clr>
        </p15:guide>
        <p15:guide id="9" orient="horz" pos="1548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  <p15:guide id="11" pos="4906" userDrawn="1">
          <p15:clr>
            <a:srgbClr val="A4A3A4"/>
          </p15:clr>
        </p15:guide>
        <p15:guide id="12" pos="4475" userDrawn="1">
          <p15:clr>
            <a:srgbClr val="A4A3A4"/>
          </p15:clr>
        </p15:guide>
        <p15:guide id="13" pos="2955" userDrawn="1">
          <p15:clr>
            <a:srgbClr val="A4A3A4"/>
          </p15:clr>
        </p15:guide>
        <p15:guide id="14" pos="1867" userDrawn="1">
          <p15:clr>
            <a:srgbClr val="A4A3A4"/>
          </p15:clr>
        </p15:guide>
        <p15:guide id="15" pos="1436" userDrawn="1">
          <p15:clr>
            <a:srgbClr val="A4A3A4"/>
          </p15:clr>
        </p15:guide>
        <p15:guide id="16" pos="3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E5292"/>
    <a:srgbClr val="D9DCD6"/>
    <a:srgbClr val="ECEDEB"/>
    <a:srgbClr val="6993E0"/>
    <a:srgbClr val="333333"/>
    <a:srgbClr val="7698D4"/>
    <a:srgbClr val="B3B8BD"/>
    <a:srgbClr val="4F4F4F"/>
    <a:srgbClr val="8D94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3E9DBF-6415-4467-5395-70FD34370ACF}" v="56" dt="2023-06-08T20:08:09.103"/>
    <p1510:client id="{10759535-1534-57FC-CFDA-45AFC1065134}" v="26" dt="2023-06-08T12:33:28.513"/>
    <p1510:client id="{14E99815-F078-B0B3-2909-2F13A8F4AF71}" v="81" dt="2023-06-08T15:16:08.437"/>
    <p1510:client id="{181F08DB-3DC3-127C-300C-8E55157B5538}" v="33" dt="2023-06-08T19:42:41.834"/>
    <p1510:client id="{1DB74F76-F7D6-A643-45C3-739A6C2D9330}" v="12" dt="2023-06-08T14:57:23.272"/>
    <p1510:client id="{24E4B3F5-D0D9-B9C4-9273-167E546458BF}" v="166" dt="2023-06-08T12:40:43.352"/>
    <p1510:client id="{26C0A1C7-1D90-2C8A-D001-C076247C2098}" v="85" dt="2023-06-08T14:20:15.462"/>
    <p1510:client id="{3099C17F-FD03-B875-2014-88E7CBF599E5}" v="7" dt="2023-06-08T19:03:42.765"/>
    <p1510:client id="{3AA166FF-6CCF-406A-AEC8-7F1D27DBB2EF}" v="5346" dt="2023-06-08T20:52:14.400"/>
    <p1510:client id="{3D12E6C0-795B-2AE8-B052-A43571F6DFB7}" v="416" dt="2023-06-08T11:42:46.276"/>
    <p1510:client id="{46BFA5E5-B0B8-A4DB-3106-90296B84F7E6}" v="250" dt="2023-06-09T05:49:14.144"/>
    <p1510:client id="{62278FE1-4149-E4FC-5410-6ABC645233BE}" v="2" dt="2023-06-08T20:17:44.894"/>
    <p1510:client id="{62E651E7-A163-11CC-CA43-6E3A2E1512C8}" v="12" dt="2023-06-08T19:25:21.535"/>
    <p1510:client id="{68255340-3AC8-83B0-A39E-749A78772228}" v="34" dt="2023-06-09T05:51:32.750"/>
    <p1510:client id="{72255A2E-37BB-8B90-08A9-410EB53C4E4F}" v="553" dt="2023-06-08T18:31:57.345"/>
    <p1510:client id="{7CB79D65-D9C0-93BD-5CF3-46053FAFC5BB}" v="1" dt="2023-06-08T20:18:58.874"/>
    <p1510:client id="{7F74B8B7-00C8-AA68-2453-08379EAE27EC}" v="20" dt="2023-06-08T13:20:41.794"/>
    <p1510:client id="{899F2650-9A19-B0EB-BCEE-93F9555AB89B}" v="474" dt="2023-06-08T11:45:33.862"/>
    <p1510:client id="{8BBC4283-DC69-ADC3-B54C-F11B674D5664}" v="317" dt="2023-06-08T11:59:45.536"/>
    <p1510:client id="{8EB5C63B-EE68-4610-967D-FA049DDB15D1}" v="1" dt="2023-06-08T18:50:41.050"/>
    <p1510:client id="{90D5C45B-D49A-57BC-EB13-17B1BFBEADF2}" v="96" dt="2023-06-08T18:05:54.674"/>
    <p1510:client id="{9B4C720B-4D54-C829-B1E1-72E00218933E}" v="14" dt="2023-06-08T09:45:56.643"/>
    <p1510:client id="{AB45578D-5E73-334C-BFAF-706DB483E305}" v="71" dt="2023-06-08T17:51:59.256"/>
    <p1510:client id="{AE487418-4AFE-501A-7003-2137DE641F8A}" v="513" dt="2023-06-08T22:18:26.258"/>
    <p1510:client id="{B1FF9CCD-A7FD-D1E6-7800-BF6591C07C6A}" v="26" dt="2023-06-08T20:10:58.573"/>
    <p1510:client id="{B634CF30-3B38-43E4-5ABF-EC6F83E44042}" v="36" dt="2023-06-08T19:21:16.065"/>
    <p1510:client id="{BA44C1D8-D700-A92D-7C7C-512B4D919B39}" v="18" dt="2023-06-08T16:30:10.705"/>
    <p1510:client id="{BB1B4531-43D8-55C2-89A0-664A3916A93A}" v="1208" dt="2023-06-08T17:47:56.151"/>
    <p1510:client id="{BED50E14-1991-A5ED-40CE-A84569FF06AC}" v="27" dt="2023-06-08T13:50:45.442"/>
    <p1510:client id="{C512A8AC-091D-09A9-0DCE-EFA91E1B06C8}" v="466" dt="2023-06-08T13:38:25.263"/>
    <p1510:client id="{CF83146A-B43B-07A9-4EFE-5EF2A0F351BF}" v="36" dt="2023-06-08T16:04:04.209"/>
    <p1510:client id="{D199ABBF-8CD3-223B-0D65-11EE3ABE1F4E}" v="1" dt="2023-06-08T12:33:56.711"/>
    <p1510:client id="{D371B74A-9015-9EFB-8BB0-591A9ED60973}" v="14" dt="2023-06-08T18:32:34.519"/>
    <p1510:client id="{D43077CB-2AD4-EA6C-C34C-43C0B13ED0B0}" v="95" dt="2023-06-08T12:51:27.939"/>
    <p1510:client id="{D5906E3B-8BB9-8827-88D9-194AF1564DEF}" v="41" dt="2023-06-08T18:08:02.924"/>
    <p1510:client id="{DDA55CC0-D797-4114-76FF-A47510EF9227}" v="101" dt="2023-06-08T20:18:46.082"/>
    <p1510:client id="{EC2D0973-BAFC-CFA3-9FBB-03FB1A68343E}" v="387" dt="2023-06-08T19:44:43.646"/>
    <p1510:client id="{F1F41EBB-9C49-4D1D-870C-F178AEDB197F}" v="351" dt="2023-06-08T18:51:45.362"/>
    <p1510:client id="{F73D2773-088D-A265-0638-71592AA12660}" v="213" dt="2023-06-08T18:00:44.791"/>
    <p1510:client id="{F9F7C359-FAD2-22F3-705E-30E73688D467}" v="1" dt="2023-06-08T19:30:57.1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316" y="76"/>
      </p:cViewPr>
      <p:guideLst>
        <p:guide orient="horz" pos="1207"/>
        <p:guide orient="horz" pos="3725"/>
        <p:guide orient="horz" pos="2614"/>
        <p:guide orient="horz" pos="3113"/>
        <p:guide pos="3386"/>
        <p:guide pos="3953"/>
        <p:guide pos="4044"/>
        <p:guide pos="5972"/>
        <p:guide orient="horz" pos="1548"/>
        <p:guide orient="horz" pos="2160"/>
        <p:guide pos="4906"/>
        <p:guide pos="4475"/>
        <p:guide pos="2955"/>
        <p:guide pos="1867"/>
        <p:guide pos="1436"/>
        <p:guide pos="3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FDAF7-53E6-4769-9E08-C22703E6D5DA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BB8444-C351-41A5-A6A1-94B9420635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0140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444-C351-41A5-A6A1-94B9420635D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591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444-C351-41A5-A6A1-94B9420635D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308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65830B-6AC1-5C73-8C18-0D7A7F023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E82F81-BDBC-349F-4B92-E01CE2E5F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2B3D8B-3D91-F7D1-B1FC-6CEBB6C36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6FB9-4DA0-435B-9631-93C3409ACC68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0F1CBD-8440-FA3B-D9FB-F90862314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AD8912-99CD-2A16-A1C0-8B5329043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73EA7-5FC0-4669-B7B7-05B303360B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3911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29B04A-F665-3330-4778-198FCDE4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EE55F34-E7C7-61EA-3FDE-98EB32236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2105BA-015A-D1BD-4906-4D84C4E7B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6FB9-4DA0-435B-9631-93C3409ACC68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9349D2-3005-D8A6-2954-6F9952F4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C6A947-8625-3B66-1893-3BE41A0B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73EA7-5FC0-4669-B7B7-05B303360B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03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17CEC89-0EA5-A964-C825-6415F1B3A8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854FD2A-0D4D-E113-6779-121CD2AAE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AF0DFA-D553-FDBD-4F1B-ED166BDB5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6FB9-4DA0-435B-9631-93C3409ACC68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0CE678-C413-0110-9FAF-F09CF027F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2701F8-1878-1D91-F5CE-C05FD6442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73EA7-5FC0-4669-B7B7-05B303360B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647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DA2FCD-6751-6C3B-2E1F-4187AB73A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28C748F-F08F-673E-DF2A-6B3212FA7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73AC4D-E8B1-95DC-26E4-CE9218EC2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000-B58C-4DB0-8BAE-BA5EBD0869F6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524FF1-AC7B-4A64-7D06-657B6392E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2FA529-106A-8219-CFF6-C7257A1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77ECE-4F0D-4767-80BA-50D0A7BD1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8890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209870-EBDD-1ED1-E0F0-78FA6186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7BA7AB-A48A-3F4C-EC7F-57E2AD48C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DBA844-5311-3B69-D409-3938A9954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000-B58C-4DB0-8BAE-BA5EBD0869F6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0112C1-76F3-711E-91BE-82983889C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2B1C9A-0AE5-7830-48E2-B981AEE5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77ECE-4F0D-4767-80BA-50D0A7BD1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27268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574653-600D-6E7D-42EC-016C39007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64206C-8F28-2F9A-2749-432EC58C2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682193-10F0-3240-8502-07F27B9EB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000-B58C-4DB0-8BAE-BA5EBD0869F6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3D45E6-75DD-9EFA-86BC-F2B053D48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7ED250-145B-3D02-417E-E76B0B302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77ECE-4F0D-4767-80BA-50D0A7BD1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8037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2571A-466D-4608-B6C7-F02647084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7024C9-8D1B-CF11-36E6-0D60E5B33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C6B2D73-4BEE-E8E2-9748-8F8BD9611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6C6D027-0259-E364-92D9-B08DE7201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000-B58C-4DB0-8BAE-BA5EBD0869F6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E8C53A-88A9-1BC0-9F90-6FCC69665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4108BC5-7732-7B99-7909-4E3F27E4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77ECE-4F0D-4767-80BA-50D0A7BD1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2658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B189F4-51A3-8B26-53B8-637A8449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3700B9-885F-345E-4B05-8C4A70BC1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D5D1C0B-3334-27C3-CC51-E9D06BC29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35CEF4-9364-6BF4-64F2-08031F2B67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2697F5-698F-282C-B2A9-E1A8A0EE50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A72B9FE-660F-0EFD-0685-9138064A9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000-B58C-4DB0-8BAE-BA5EBD0869F6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0F64F54-CCF8-A05C-81EB-FC24389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3E9CD0D-E2CA-EA2D-5F1C-1BCD047B6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77ECE-4F0D-4767-80BA-50D0A7BD1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4047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D953-8391-CB0C-5ADB-ECE37F6E4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7445B4-7636-D31C-E4DF-EF2151A7C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000-B58C-4DB0-8BAE-BA5EBD0869F6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2012136-25C1-6DC7-2275-FC68FBCB9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7790C1B-F7A1-86B6-926E-63F3D18BF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77ECE-4F0D-4767-80BA-50D0A7BD1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3947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CF3D00F-0944-E80D-71DB-1BADF738A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000-B58C-4DB0-8BAE-BA5EBD0869F6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2BA3E00-FFD8-3E01-706D-06FE09430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07B06D-AE2E-8896-38FA-7A5F9BC0A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77ECE-4F0D-4767-80BA-50D0A7BD1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332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2931F8-5019-A630-E4A2-9BB65FA06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56EFED-3342-78DA-22C5-FBD0F7200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50EDAFB-6D5A-8AD2-6C5A-BB2B07686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570CD17-B4CB-C66E-1083-B754E1F4A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000-B58C-4DB0-8BAE-BA5EBD0869F6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1BBC30D-EE9A-DFEA-07C9-483E1C441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89A1AD8-7CB8-316E-236E-B28C44521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77ECE-4F0D-4767-80BA-50D0A7BD1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952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4CBA4F8-27B0-0EC4-12BA-50EB7B88D0D7}"/>
              </a:ext>
            </a:extLst>
          </p:cNvPr>
          <p:cNvCxnSpPr>
            <a:cxnSpLocks/>
          </p:cNvCxnSpPr>
          <p:nvPr userDrawn="1"/>
        </p:nvCxnSpPr>
        <p:spPr>
          <a:xfrm>
            <a:off x="889000" y="1041400"/>
            <a:ext cx="104394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47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2103D0-2E6A-6F4F-BDD1-68A77FC7F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BB4530-DC66-7C31-96CB-B3644A0F8F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26F5F6B-AF1A-B092-E8EA-D50D29FCB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F3E19F0-5917-AA03-39B5-B3076B073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000-B58C-4DB0-8BAE-BA5EBD0869F6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3242A4-8D0D-B05F-CFC3-605C765CA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5095C4-A4D9-0D16-EA48-205EF7EE8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77ECE-4F0D-4767-80BA-50D0A7BD1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7791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B2E8F9-8CE8-92F7-CDCB-FDD3CFF4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8072866-BA90-1ECC-4D60-AF28D20B4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1CAFDC-2F9A-2486-0CB6-FDAAFFC3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000-B58C-4DB0-8BAE-BA5EBD0869F6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09F2C4-57CF-0F3F-769A-66D61A4A8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24C8D4-A6E8-34A8-C2A6-E9ECF4B5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77ECE-4F0D-4767-80BA-50D0A7BD1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29451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23DA8B-D250-3E45-691E-C0D6A3F265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E35F378-BCF7-664B-F9BC-D88FE8842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AD244B-4488-4B97-2174-1E1EF4C8F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000-B58C-4DB0-8BAE-BA5EBD0869F6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6B99E1-1178-B2EF-C1AD-FD927A47E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C8D055-298C-18B7-8A98-3BE016C19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77ECE-4F0D-4767-80BA-50D0A7BD1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065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79EA57-F5CE-272D-64B0-8ACD59EFA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5F75F0E-DA82-CA88-D1FC-249B2784B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AA73FE-EEE1-F912-8005-0AA4ABD66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6FB9-4DA0-435B-9631-93C3409ACC68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EE5784-A094-D76E-2851-06850B2EF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35A96C-A5B8-1C71-02A7-0E5884E9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73EA7-5FC0-4669-B7B7-05B303360B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9537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95AFD6-4646-F6DF-6DB7-AC42EAF32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9CD589-2195-EE4C-ECC1-762CBF45B6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E82DA0-7224-F51F-39B4-7A221272B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8E48380-469A-A3CD-F3F8-6B6312EA9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6FB9-4DA0-435B-9631-93C3409ACC68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125976-0CBC-465D-1038-5C839954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122B23-4D5D-F3EB-ABA8-328109F00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73EA7-5FC0-4669-B7B7-05B303360B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5372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CF89EA-24D1-AC94-5122-26DEBF330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47DAE9-E876-E6E3-0814-9A441510F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24AD396-380D-DDF5-7178-41A18E61E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877C7F-A75A-BF64-A76F-B863DFD3F9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337F18-1A4D-97C8-86FB-39F2642222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EE945A2-AD0D-A1AF-9699-E673D566C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6FB9-4DA0-435B-9631-93C3409ACC68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C400C12-04FB-4055-146A-631B4902D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0BA90C2-FB88-B505-3C6E-CBCCA814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73EA7-5FC0-4669-B7B7-05B303360B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3820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478082-E38A-4561-9EF9-CBD95BA20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38F3A45-C07B-C7F4-B3AB-8AC566A3C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6FB9-4DA0-435B-9631-93C3409ACC68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17674D1-49E9-F01E-F690-67A311F10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7AE9939-6507-A8E7-D558-208FE71F5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73EA7-5FC0-4669-B7B7-05B303360B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3521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2A7E929-5433-EBDC-58FD-6602EE80E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6FB9-4DA0-435B-9631-93C3409ACC68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E9E7168-E746-BDEC-C5DD-D63510B8E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BE28CE-F556-A1DA-DFC6-BD7A6CD7C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73EA7-5FC0-4669-B7B7-05B303360B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647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BB75B-3C5F-F3EA-5A21-89C981F0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2D4EC4-4E38-642D-E00E-9E9F46D8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79F253A-0F38-B89E-3C10-0D18EC6E4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003CBF-2E52-1B53-ECE2-CCE38CAC9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6FB9-4DA0-435B-9631-93C3409ACC68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E5E0376-3C43-8B2C-B0A5-F424E1D5E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2C81520-02AE-B05C-3B2A-212FB043B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73EA7-5FC0-4669-B7B7-05B303360B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6069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86A072-6947-54B9-C51A-82815B494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7794A8F-CA32-E803-1296-249334D454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0255D0-DA6A-53BB-78B7-9FA2C13E34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857ED83-F038-DD1D-27E6-9B21097B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6FB9-4DA0-435B-9631-93C3409ACC68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0F5CA61-A421-9351-6C9C-B7DE4D06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214300-03D6-C331-FCCF-2B4A07044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73EA7-5FC0-4669-B7B7-05B303360B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955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8D191-99EA-2738-561E-F0A6947F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5B1E0E-5437-D369-BBE4-CA5EC0C4D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B22716-3944-567A-00C4-B4D494088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76FB9-4DA0-435B-9631-93C3409ACC68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6E988C-E6DB-BF42-63A9-7B6C232D90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41AB58-46D7-C1B1-C4E4-6A1CBC2D1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73EA7-5FC0-4669-B7B7-05B303360B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5291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D299FA-5944-092C-E090-A735C1D2C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C29E42-2E71-9ADD-999D-07FF34A37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8AC0E1-1059-B1CC-D10E-63FBB9DFBD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E4000-B58C-4DB0-8BAE-BA5EBD0869F6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4B15DC-8E9B-C5B6-94D8-48AAA6EEC0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0AFB46-1000-31C4-172C-5CAB66143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77ECE-4F0D-4767-80BA-50D0A7BD1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561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53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microsoft.com/office/2007/relationships/hdphoto" Target="../media/hdphoto3.wdp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Регрессионные модели в Python">
            <a:extLst>
              <a:ext uri="{FF2B5EF4-FFF2-40B4-BE49-F238E27FC236}">
                <a16:creationId xmlns:a16="http://schemas.microsoft.com/office/drawing/2014/main" id="{80149D7C-C520-1FC3-D19C-B2E82B91D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975" y="703178"/>
            <a:ext cx="3061751" cy="245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4438B6-B547-7C6D-D9AC-E912BFB67E03}"/>
              </a:ext>
            </a:extLst>
          </p:cNvPr>
          <p:cNvSpPr txBox="1"/>
          <p:nvPr/>
        </p:nvSpPr>
        <p:spPr>
          <a:xfrm>
            <a:off x="185103" y="1348076"/>
            <a:ext cx="4574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>
                <a:solidFill>
                  <a:srgbClr val="FFFFFF"/>
                </a:solidFill>
                <a:latin typeface="Arial Black" panose="020B0A04020102020204" pitchFamily="34" charset="0"/>
              </a:rPr>
              <a:t>Проект по дисциплине «Многомерные статистические методы»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85EA5-CFDE-6493-F108-DD9FAC602124}"/>
              </a:ext>
            </a:extLst>
          </p:cNvPr>
          <p:cNvSpPr txBox="1"/>
          <p:nvPr/>
        </p:nvSpPr>
        <p:spPr>
          <a:xfrm>
            <a:off x="1676400" y="5625405"/>
            <a:ext cx="32996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Студентов группы БСТ213</a:t>
            </a:r>
            <a:br>
              <a:rPr lang="ru-RU" sz="1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ru-RU" sz="1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Курченко М. А., </a:t>
            </a:r>
            <a:r>
              <a:rPr lang="ru-RU" sz="140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Леготкина</a:t>
            </a:r>
            <a:r>
              <a:rPr lang="ru-RU" sz="1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Е. Р.,</a:t>
            </a:r>
          </a:p>
          <a:p>
            <a:pPr algn="r"/>
            <a:r>
              <a:rPr lang="ru-RU" sz="1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Киренкина В. Ю., Борисова П. П. Куклина Э. О., </a:t>
            </a:r>
            <a:r>
              <a:rPr lang="ru-RU" sz="140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Яргина</a:t>
            </a:r>
            <a:r>
              <a:rPr lang="ru-RU" sz="1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К. В.,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1DFAB1-34B7-2E9D-25F0-887730D28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65417" y="745133"/>
            <a:ext cx="2706505" cy="250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032FB57-84AC-0374-B922-C98797718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7"/>
          <a:stretch/>
        </p:blipFill>
        <p:spPr bwMode="auto">
          <a:xfrm>
            <a:off x="5530278" y="3793109"/>
            <a:ext cx="2973144" cy="22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2F6784-981E-3717-985B-691BF0545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31" y="3767138"/>
            <a:ext cx="2847976" cy="2288642"/>
          </a:xfrm>
          <a:prstGeom prst="rect">
            <a:avLst/>
          </a:prstGeom>
        </p:spPr>
      </p:pic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7E9A25B0-1FE0-10F8-95B8-BFA37981E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8" y="2989"/>
            <a:ext cx="6246905" cy="6852022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A777D43-4900-B4AA-21B1-83FE61364550}"/>
              </a:ext>
            </a:extLst>
          </p:cNvPr>
          <p:cNvSpPr/>
          <p:nvPr/>
        </p:nvSpPr>
        <p:spPr>
          <a:xfrm>
            <a:off x="5048456" y="0"/>
            <a:ext cx="7140239" cy="6858000"/>
          </a:xfrm>
          <a:prstGeom prst="rect">
            <a:avLst/>
          </a:prstGeom>
          <a:solidFill>
            <a:srgbClr val="769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4F232-A1FE-F04A-790F-29EE82647E43}"/>
              </a:ext>
            </a:extLst>
          </p:cNvPr>
          <p:cNvSpPr txBox="1"/>
          <p:nvPr/>
        </p:nvSpPr>
        <p:spPr>
          <a:xfrm>
            <a:off x="5752353" y="885264"/>
            <a:ext cx="5909234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400" dirty="0">
                <a:solidFill>
                  <a:srgbClr val="FFFFFF"/>
                </a:solidFill>
                <a:latin typeface="Arial Black"/>
              </a:rPr>
              <a:t>Проект по дисциплине </a:t>
            </a:r>
            <a:endParaRPr lang="ru-RU" dirty="0"/>
          </a:p>
          <a:p>
            <a:pPr algn="ctr"/>
            <a:r>
              <a:rPr lang="ru-RU" sz="2400" dirty="0">
                <a:solidFill>
                  <a:srgbClr val="FFFFFF"/>
                </a:solidFill>
                <a:latin typeface="Arial Black"/>
              </a:rPr>
              <a:t>«Многомерные статистические методы» </a:t>
            </a:r>
          </a:p>
          <a:p>
            <a:pPr algn="ctr"/>
            <a:endParaRPr lang="ru-RU" sz="2400" dirty="0">
              <a:solidFill>
                <a:srgbClr val="FFFFFF"/>
              </a:solidFill>
              <a:latin typeface="Arial Black"/>
            </a:endParaRPr>
          </a:p>
          <a:p>
            <a:pPr algn="ctr"/>
            <a:r>
              <a:rPr lang="ru-RU" sz="2400" dirty="0">
                <a:solidFill>
                  <a:srgbClr val="FFFFFF"/>
                </a:solidFill>
                <a:latin typeface="Arial Black"/>
              </a:rPr>
              <a:t>«Исследование статистических взаимосвязей и построение моделей на учебном </a:t>
            </a:r>
            <a:r>
              <a:rPr lang="ru-RU" sz="2400" dirty="0" err="1">
                <a:solidFill>
                  <a:srgbClr val="FFFFFF"/>
                </a:solidFill>
                <a:latin typeface="Arial Black"/>
              </a:rPr>
              <a:t>датасете</a:t>
            </a:r>
            <a:r>
              <a:rPr lang="ru-RU" sz="2400">
                <a:solidFill>
                  <a:srgbClr val="FFFFFF"/>
                </a:solidFill>
                <a:latin typeface="Arial Black"/>
              </a:rPr>
              <a:t>»</a:t>
            </a:r>
            <a:endParaRPr lang="ru-RU" dirty="0"/>
          </a:p>
          <a:p>
            <a:pPr algn="l"/>
            <a:endParaRPr lang="ru-RU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313E4-B6A9-F563-27D4-8953A3AF2513}"/>
              </a:ext>
            </a:extLst>
          </p:cNvPr>
          <p:cNvSpPr txBox="1"/>
          <p:nvPr/>
        </p:nvSpPr>
        <p:spPr>
          <a:xfrm>
            <a:off x="7119473" y="4911911"/>
            <a:ext cx="4601880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ru-RU" sz="1400" b="1">
                <a:solidFill>
                  <a:srgbClr val="FFFFFF"/>
                </a:solidFill>
                <a:latin typeface="Arial"/>
                <a:cs typeface="Arial"/>
              </a:rPr>
              <a:t>Выполнили:</a:t>
            </a:r>
            <a:r>
              <a:rPr lang="ru-RU" sz="1400">
                <a:solidFill>
                  <a:srgbClr val="FFFFFF"/>
                </a:solidFill>
                <a:latin typeface="Arial"/>
                <a:cs typeface="Arial"/>
              </a:rPr>
              <a:t> </a:t>
            </a:r>
            <a:br>
              <a:rPr lang="ru-RU" sz="1400">
                <a:latin typeface="Arial"/>
                <a:cs typeface="Arial"/>
              </a:rPr>
            </a:br>
            <a:r>
              <a:rPr lang="ru-RU" sz="1400">
                <a:solidFill>
                  <a:srgbClr val="FFFFFF"/>
                </a:solidFill>
                <a:latin typeface="Arial"/>
                <a:cs typeface="Arial"/>
              </a:rPr>
              <a:t>Курченко М. А., </a:t>
            </a:r>
            <a:r>
              <a:rPr lang="ru-RU" sz="1400" err="1">
                <a:solidFill>
                  <a:srgbClr val="FFFFFF"/>
                </a:solidFill>
                <a:latin typeface="Arial"/>
                <a:cs typeface="Arial"/>
              </a:rPr>
              <a:t>Леготкина</a:t>
            </a:r>
            <a:r>
              <a:rPr lang="ru-RU" sz="1400">
                <a:solidFill>
                  <a:srgbClr val="FFFFFF"/>
                </a:solidFill>
                <a:latin typeface="Arial"/>
                <a:cs typeface="Arial"/>
              </a:rPr>
              <a:t> Е. Р.,</a:t>
            </a:r>
            <a:endParaRPr lang="en-US" sz="1400">
              <a:solidFill>
                <a:srgbClr val="FFFFFF"/>
              </a:solidFill>
              <a:latin typeface="Arial"/>
              <a:cs typeface="Arial"/>
            </a:endParaRPr>
          </a:p>
          <a:p>
            <a:pPr algn="r"/>
            <a:r>
              <a:rPr lang="ru-RU" sz="1400" err="1">
                <a:solidFill>
                  <a:srgbClr val="FFFFFF"/>
                </a:solidFill>
                <a:latin typeface="Arial"/>
                <a:cs typeface="Arial"/>
              </a:rPr>
              <a:t>Киренкина</a:t>
            </a:r>
            <a:r>
              <a:rPr lang="ru-RU" sz="1400">
                <a:solidFill>
                  <a:srgbClr val="FFFFFF"/>
                </a:solidFill>
                <a:latin typeface="Arial"/>
                <a:cs typeface="Arial"/>
              </a:rPr>
              <a:t> В. Ю., Борисова П. П.,</a:t>
            </a:r>
            <a:endParaRPr lang="en-US" sz="1400">
              <a:solidFill>
                <a:srgbClr val="FFFFFF"/>
              </a:solidFill>
              <a:latin typeface="Arial"/>
              <a:cs typeface="Arial"/>
            </a:endParaRPr>
          </a:p>
          <a:p>
            <a:pPr algn="r"/>
            <a:r>
              <a:rPr lang="ru-RU" sz="1400">
                <a:solidFill>
                  <a:srgbClr val="FFFFFF"/>
                </a:solidFill>
                <a:latin typeface="Arial"/>
                <a:cs typeface="Arial"/>
              </a:rPr>
              <a:t> Куклина Э. О., </a:t>
            </a:r>
            <a:r>
              <a:rPr lang="ru-RU" sz="1400" err="1">
                <a:solidFill>
                  <a:srgbClr val="FFFFFF"/>
                </a:solidFill>
                <a:latin typeface="Arial"/>
                <a:cs typeface="Arial"/>
              </a:rPr>
              <a:t>Яргина</a:t>
            </a:r>
            <a:r>
              <a:rPr lang="ru-RU" sz="1400">
                <a:solidFill>
                  <a:srgbClr val="FFFFFF"/>
                </a:solidFill>
                <a:latin typeface="Arial"/>
                <a:cs typeface="Arial"/>
              </a:rPr>
              <a:t> К. В.</a:t>
            </a:r>
            <a:endParaRPr lang="en-US" sz="1400">
              <a:solidFill>
                <a:srgbClr val="FFFFFF"/>
              </a:solidFill>
              <a:latin typeface="Arial"/>
              <a:cs typeface="Arial"/>
            </a:endParaRPr>
          </a:p>
          <a:p>
            <a:pPr algn="r"/>
            <a:endParaRPr lang="ru-RU" sz="1400">
              <a:solidFill>
                <a:srgbClr val="FFFFFF"/>
              </a:solidFill>
              <a:latin typeface="Arial"/>
              <a:cs typeface="Arial"/>
            </a:endParaRPr>
          </a:p>
          <a:p>
            <a:pPr algn="r"/>
            <a:r>
              <a:rPr lang="ru-RU" sz="1400" b="1">
                <a:solidFill>
                  <a:srgbClr val="FFFFFF"/>
                </a:solidFill>
                <a:latin typeface="Arial"/>
                <a:cs typeface="Arial"/>
              </a:rPr>
              <a:t>Группа</a:t>
            </a:r>
            <a:r>
              <a:rPr lang="ru-RU" sz="1400">
                <a:solidFill>
                  <a:srgbClr val="FFFFFF"/>
                </a:solidFill>
                <a:latin typeface="Arial"/>
                <a:cs typeface="Arial"/>
              </a:rPr>
              <a:t>: БСТ213</a:t>
            </a:r>
          </a:p>
          <a:p>
            <a:endParaRPr lang="ru-RU">
              <a:cs typeface="Calibri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C6CE920-950E-C95A-B64C-B62DB15FD371}"/>
              </a:ext>
            </a:extLst>
          </p:cNvPr>
          <p:cNvSpPr/>
          <p:nvPr/>
        </p:nvSpPr>
        <p:spPr>
          <a:xfrm>
            <a:off x="-94352" y="-65851"/>
            <a:ext cx="5153731" cy="6919755"/>
          </a:xfrm>
          <a:prstGeom prst="rect">
            <a:avLst/>
          </a:prstGeom>
          <a:solidFill>
            <a:srgbClr val="0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080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AEDD1BBC-0C0D-9AE0-9BCF-9C8EB0F9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1" y="2044585"/>
            <a:ext cx="3558117" cy="26438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20709A-7B48-9E1C-CC1C-16C4B9F83F92}"/>
              </a:ext>
            </a:extLst>
          </p:cNvPr>
          <p:cNvSpPr txBox="1"/>
          <p:nvPr/>
        </p:nvSpPr>
        <p:spPr>
          <a:xfrm>
            <a:off x="5154083" y="2910416"/>
            <a:ext cx="2042583" cy="1778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pic>
        <p:nvPicPr>
          <p:cNvPr id="5" name="Рисунок 5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CA81D8ED-E0D6-7126-9840-E4134488F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316" y="2025155"/>
            <a:ext cx="3748616" cy="2664813"/>
          </a:xfrm>
          <a:prstGeom prst="rect">
            <a:avLst/>
          </a:prstGeom>
        </p:spPr>
      </p:pic>
      <p:pic>
        <p:nvPicPr>
          <p:cNvPr id="7" name="Рисунок 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FB884DFC-9A63-B645-1DEA-165DBCB14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253" y="2098251"/>
            <a:ext cx="3738034" cy="265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7FF268-55B2-47EA-2CEB-E99F2C11322F}"/>
              </a:ext>
            </a:extLst>
          </p:cNvPr>
          <p:cNvSpPr txBox="1"/>
          <p:nvPr/>
        </p:nvSpPr>
        <p:spPr>
          <a:xfrm>
            <a:off x="7186083" y="4540249"/>
            <a:ext cx="1428750" cy="15345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3CEA1-C8BF-35C2-3EA5-7C97E449C36D}"/>
              </a:ext>
            </a:extLst>
          </p:cNvPr>
          <p:cNvSpPr txBox="1"/>
          <p:nvPr/>
        </p:nvSpPr>
        <p:spPr>
          <a:xfrm>
            <a:off x="635000" y="1613957"/>
            <a:ext cx="2730499" cy="369332"/>
          </a:xfrm>
          <a:prstGeom prst="rect">
            <a:avLst/>
          </a:prstGeom>
          <a:noFill/>
          <a:ln w="12700">
            <a:solidFill>
              <a:srgbClr val="333333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b="1">
                <a:latin typeface="Arial" panose="020B0604020202020204" pitchFamily="34" charset="0"/>
                <a:cs typeface="Arial" panose="020B0604020202020204" pitchFamily="34" charset="0"/>
              </a:rPr>
              <a:t>Метод Кайзера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DC9BAC-D0EF-1CC6-9EB2-B780C2F86014}"/>
              </a:ext>
            </a:extLst>
          </p:cNvPr>
          <p:cNvSpPr txBox="1"/>
          <p:nvPr/>
        </p:nvSpPr>
        <p:spPr>
          <a:xfrm>
            <a:off x="4421187" y="1613957"/>
            <a:ext cx="2936874" cy="646331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b="1">
                <a:latin typeface="Arial" panose="020B0604020202020204" pitchFamily="34" charset="0"/>
                <a:cs typeface="Arial" panose="020B0604020202020204" pitchFamily="34" charset="0"/>
              </a:rPr>
              <a:t>Доля суммарной вариации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37C5DF-8DEA-F9BB-CC96-CFBCA1103EB9}"/>
              </a:ext>
            </a:extLst>
          </p:cNvPr>
          <p:cNvSpPr txBox="1"/>
          <p:nvPr/>
        </p:nvSpPr>
        <p:spPr>
          <a:xfrm>
            <a:off x="8190521" y="1613957"/>
            <a:ext cx="3619499" cy="369332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b="1">
                <a:latin typeface="Arial" panose="020B0604020202020204" pitchFamily="34" charset="0"/>
                <a:cs typeface="Arial" panose="020B0604020202020204" pitchFamily="34" charset="0"/>
              </a:rPr>
              <a:t>График каменистой осыпи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711D2E-142F-04ED-9E24-25D88A42DB01}"/>
              </a:ext>
            </a:extLst>
          </p:cNvPr>
          <p:cNvSpPr txBox="1"/>
          <p:nvPr/>
        </p:nvSpPr>
        <p:spPr>
          <a:xfrm>
            <a:off x="698500" y="4635498"/>
            <a:ext cx="27304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600">
                <a:latin typeface="Arial" panose="020B0604020202020204" pitchFamily="34" charset="0"/>
                <a:cs typeface="Arial" panose="020B0604020202020204" pitchFamily="34" charset="0"/>
              </a:rPr>
              <a:t>2 главных компоненты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03444C-2F20-E4AC-E9A1-32134C61E1B8}"/>
              </a:ext>
            </a:extLst>
          </p:cNvPr>
          <p:cNvSpPr txBox="1"/>
          <p:nvPr/>
        </p:nvSpPr>
        <p:spPr>
          <a:xfrm>
            <a:off x="4524375" y="4635497"/>
            <a:ext cx="27304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600">
                <a:latin typeface="Arial" panose="020B0604020202020204" pitchFamily="34" charset="0"/>
                <a:cs typeface="Arial" panose="020B0604020202020204" pitchFamily="34" charset="0"/>
              </a:rPr>
              <a:t>2 главных компоненты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B038F3-DCDD-C314-C335-93FE0BEE048E}"/>
              </a:ext>
            </a:extLst>
          </p:cNvPr>
          <p:cNvSpPr txBox="1"/>
          <p:nvPr/>
        </p:nvSpPr>
        <p:spPr>
          <a:xfrm>
            <a:off x="8540750" y="4635496"/>
            <a:ext cx="27304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600">
                <a:latin typeface="Arial" panose="020B0604020202020204" pitchFamily="34" charset="0"/>
                <a:cs typeface="Arial" panose="020B0604020202020204" pitchFamily="34" charset="0"/>
              </a:rPr>
              <a:t>1 главная компонент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DE8B65-E28F-207C-5D0C-0FDB4858C1BF}"/>
              </a:ext>
            </a:extLst>
          </p:cNvPr>
          <p:cNvSpPr txBox="1"/>
          <p:nvPr/>
        </p:nvSpPr>
        <p:spPr>
          <a:xfrm>
            <a:off x="1048808" y="5556248"/>
            <a:ext cx="9743016" cy="830997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b="1">
                <a:solidFill>
                  <a:srgbClr val="333333"/>
                </a:solidFill>
                <a:latin typeface="Arial"/>
                <a:cs typeface="Arial"/>
              </a:rPr>
              <a:t>ИТОГ:</a:t>
            </a:r>
            <a:r>
              <a:rPr lang="ru-RU" sz="1600">
                <a:solidFill>
                  <a:srgbClr val="333333"/>
                </a:solidFill>
                <a:latin typeface="Arial"/>
                <a:cs typeface="Arial"/>
              </a:rPr>
              <a:t> Необходимо взять 2 компоненты, так как два теста показали их, а также 5 переменных (</a:t>
            </a:r>
            <a:r>
              <a:rPr lang="ru-RU" sz="1600" err="1">
                <a:solidFill>
                  <a:srgbClr val="333333"/>
                </a:solidFill>
                <a:latin typeface="Arial"/>
                <a:cs typeface="Arial"/>
              </a:rPr>
              <a:t>wheelbase</a:t>
            </a:r>
            <a:r>
              <a:rPr lang="ru-RU" sz="1600">
                <a:solidFill>
                  <a:srgbClr val="333333"/>
                </a:solidFill>
                <a:latin typeface="Arial"/>
                <a:cs typeface="Arial"/>
              </a:rPr>
              <a:t>, </a:t>
            </a:r>
            <a:r>
              <a:rPr lang="ru-RU" sz="1600" err="1">
                <a:solidFill>
                  <a:srgbClr val="333333"/>
                </a:solidFill>
                <a:latin typeface="Arial"/>
                <a:cs typeface="Arial"/>
              </a:rPr>
              <a:t>carlength</a:t>
            </a:r>
            <a:r>
              <a:rPr lang="ru-RU" sz="1600">
                <a:solidFill>
                  <a:srgbClr val="333333"/>
                </a:solidFill>
                <a:latin typeface="Arial"/>
                <a:cs typeface="Arial"/>
              </a:rPr>
              <a:t>, </a:t>
            </a:r>
            <a:r>
              <a:rPr lang="ru-RU" sz="1600" err="1">
                <a:solidFill>
                  <a:srgbClr val="333333"/>
                </a:solidFill>
                <a:latin typeface="Arial"/>
                <a:cs typeface="Arial"/>
              </a:rPr>
              <a:t>carwidth</a:t>
            </a:r>
            <a:r>
              <a:rPr lang="ru-RU" sz="1600">
                <a:solidFill>
                  <a:srgbClr val="333333"/>
                </a:solidFill>
                <a:latin typeface="Arial"/>
                <a:cs typeface="Arial"/>
              </a:rPr>
              <a:t>, </a:t>
            </a:r>
            <a:r>
              <a:rPr lang="ru-RU" sz="1600" err="1">
                <a:solidFill>
                  <a:srgbClr val="333333"/>
                </a:solidFill>
                <a:latin typeface="Arial"/>
                <a:cs typeface="Arial"/>
              </a:rPr>
              <a:t>carheight</a:t>
            </a:r>
            <a:r>
              <a:rPr lang="ru-RU" sz="1600">
                <a:solidFill>
                  <a:srgbClr val="333333"/>
                </a:solidFill>
                <a:latin typeface="Arial"/>
                <a:cs typeface="Arial"/>
              </a:rPr>
              <a:t>, </a:t>
            </a:r>
            <a:r>
              <a:rPr lang="ru-RU" sz="1600" err="1">
                <a:solidFill>
                  <a:srgbClr val="333333"/>
                </a:solidFill>
                <a:latin typeface="Arial"/>
                <a:cs typeface="Arial"/>
              </a:rPr>
              <a:t>curbweight</a:t>
            </a:r>
            <a:r>
              <a:rPr lang="ru-RU" sz="1600">
                <a:solidFill>
                  <a:srgbClr val="333333"/>
                </a:solidFill>
                <a:latin typeface="Arial"/>
                <a:cs typeface="Arial"/>
              </a:rPr>
              <a:t>) связаны с размером автомобиля, а остальные 5 (</a:t>
            </a:r>
            <a:r>
              <a:rPr lang="ru-RU" sz="1600" err="1">
                <a:solidFill>
                  <a:srgbClr val="333333"/>
                </a:solidFill>
                <a:latin typeface="Arial"/>
                <a:cs typeface="Arial"/>
              </a:rPr>
              <a:t>enginesize</a:t>
            </a:r>
            <a:r>
              <a:rPr lang="ru-RU" sz="1600">
                <a:solidFill>
                  <a:srgbClr val="333333"/>
                </a:solidFill>
                <a:latin typeface="Arial"/>
                <a:cs typeface="Arial"/>
              </a:rPr>
              <a:t>, </a:t>
            </a:r>
            <a:r>
              <a:rPr lang="ru-RU" sz="1600" err="1">
                <a:solidFill>
                  <a:srgbClr val="333333"/>
                </a:solidFill>
                <a:latin typeface="Arial"/>
                <a:cs typeface="Arial"/>
              </a:rPr>
              <a:t>horsepower</a:t>
            </a:r>
            <a:r>
              <a:rPr lang="ru-RU" sz="1600">
                <a:solidFill>
                  <a:srgbClr val="333333"/>
                </a:solidFill>
                <a:latin typeface="Arial"/>
                <a:cs typeface="Arial"/>
              </a:rPr>
              <a:t>, </a:t>
            </a:r>
            <a:r>
              <a:rPr lang="ru-RU" sz="1600" err="1">
                <a:solidFill>
                  <a:srgbClr val="333333"/>
                </a:solidFill>
                <a:latin typeface="Arial"/>
                <a:cs typeface="Arial"/>
              </a:rPr>
              <a:t>peakrpm</a:t>
            </a:r>
            <a:r>
              <a:rPr lang="ru-RU" sz="1600">
                <a:solidFill>
                  <a:srgbClr val="333333"/>
                </a:solidFill>
                <a:latin typeface="Arial"/>
                <a:cs typeface="Arial"/>
              </a:rPr>
              <a:t>, </a:t>
            </a:r>
            <a:r>
              <a:rPr lang="ru-RU" sz="1600" err="1">
                <a:solidFill>
                  <a:srgbClr val="333333"/>
                </a:solidFill>
                <a:latin typeface="Arial"/>
                <a:cs typeface="Arial"/>
              </a:rPr>
              <a:t>highwaympg</a:t>
            </a:r>
            <a:r>
              <a:rPr lang="ru-RU" sz="1600">
                <a:solidFill>
                  <a:srgbClr val="333333"/>
                </a:solidFill>
                <a:latin typeface="Arial"/>
                <a:cs typeface="Arial"/>
              </a:rPr>
              <a:t>, </a:t>
            </a:r>
            <a:r>
              <a:rPr lang="ru-RU" sz="1600" err="1">
                <a:solidFill>
                  <a:srgbClr val="333333"/>
                </a:solidFill>
                <a:latin typeface="Arial"/>
                <a:cs typeface="Arial"/>
              </a:rPr>
              <a:t>citympg</a:t>
            </a:r>
            <a:r>
              <a:rPr lang="ru-RU" sz="1600">
                <a:solidFill>
                  <a:srgbClr val="333333"/>
                </a:solidFill>
                <a:latin typeface="Arial"/>
                <a:cs typeface="Arial"/>
              </a:rPr>
              <a:t>) связаны с мощностью двигателя.</a:t>
            </a:r>
            <a:endParaRPr lang="ru-RU" sz="1600">
              <a:cs typeface="Calibri"/>
            </a:endParaRPr>
          </a:p>
        </p:txBody>
      </p:sp>
      <p:pic>
        <p:nvPicPr>
          <p:cNvPr id="21" name="Рисунок 21">
            <a:extLst>
              <a:ext uri="{FF2B5EF4-FFF2-40B4-BE49-F238E27FC236}">
                <a16:creationId xmlns:a16="http://schemas.microsoft.com/office/drawing/2014/main" id="{373EF377-6785-467E-7127-8BEF72B5F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84" y="5555191"/>
            <a:ext cx="838201" cy="832909"/>
          </a:xfrm>
          <a:prstGeom prst="rect">
            <a:avLst/>
          </a:prstGeom>
        </p:spPr>
      </p:pic>
      <p:pic>
        <p:nvPicPr>
          <p:cNvPr id="6" name="Рисунок 24">
            <a:extLst>
              <a:ext uri="{FF2B5EF4-FFF2-40B4-BE49-F238E27FC236}">
                <a16:creationId xmlns:a16="http://schemas.microsoft.com/office/drawing/2014/main" id="{FB1BF102-9A8B-0B84-B506-E22653B14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317" y="411691"/>
            <a:ext cx="578909" cy="5736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610EC2-7D53-5B54-5B5E-CE87A1D18F10}"/>
              </a:ext>
            </a:extLst>
          </p:cNvPr>
          <p:cNvSpPr txBox="1"/>
          <p:nvPr/>
        </p:nvSpPr>
        <p:spPr>
          <a:xfrm>
            <a:off x="1579579" y="526534"/>
            <a:ext cx="715221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/>
            <a:r>
              <a:rPr lang="ru-RU" sz="2800">
                <a:solidFill>
                  <a:srgbClr val="000000"/>
                </a:solidFill>
                <a:latin typeface="Arial Black"/>
              </a:rPr>
              <a:t>Выделение главных компонент</a:t>
            </a:r>
            <a:endParaRPr lang="ru-RU" sz="2800" b="0" i="0" u="none" strike="noStrike" err="1"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670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5C616C-B719-5034-E877-FFC8BCC70F3E}"/>
              </a:ext>
            </a:extLst>
          </p:cNvPr>
          <p:cNvSpPr txBox="1"/>
          <p:nvPr/>
        </p:nvSpPr>
        <p:spPr>
          <a:xfrm>
            <a:off x="1703916" y="1926166"/>
            <a:ext cx="2190750" cy="2159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pic>
        <p:nvPicPr>
          <p:cNvPr id="3" name="Рисунок 3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AEDD1BBC-0C0D-9AE0-9BCF-9C8EB0F95D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" t="13679" r="2538" b="3538"/>
          <a:stretch/>
        </p:blipFill>
        <p:spPr>
          <a:xfrm>
            <a:off x="1216554" y="1079287"/>
            <a:ext cx="2631631" cy="16205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20709A-7B48-9E1C-CC1C-16C4B9F83F92}"/>
              </a:ext>
            </a:extLst>
          </p:cNvPr>
          <p:cNvSpPr txBox="1"/>
          <p:nvPr/>
        </p:nvSpPr>
        <p:spPr>
          <a:xfrm>
            <a:off x="5154083" y="2910416"/>
            <a:ext cx="2042583" cy="1778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pic>
        <p:nvPicPr>
          <p:cNvPr id="5" name="Рисунок 5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CA81D8ED-E0D6-7126-9840-E4134488F0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35" r="168" b="436"/>
          <a:stretch/>
        </p:blipFill>
        <p:spPr>
          <a:xfrm>
            <a:off x="4655608" y="1093821"/>
            <a:ext cx="2796123" cy="1739832"/>
          </a:xfrm>
          <a:prstGeom prst="rect">
            <a:avLst/>
          </a:prstGeom>
        </p:spPr>
      </p:pic>
      <p:pic>
        <p:nvPicPr>
          <p:cNvPr id="7" name="Рисунок 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FB884DFC-9A63-B645-1DEA-165DBCB14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293" y="1098126"/>
            <a:ext cx="2520951" cy="1812535"/>
          </a:xfrm>
          <a:prstGeom prst="rect">
            <a:avLst/>
          </a:prstGeom>
        </p:spPr>
      </p:pic>
      <p:pic>
        <p:nvPicPr>
          <p:cNvPr id="10" name="Рисунок 10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F1E91A0A-5519-EBC6-821D-FFE6FF486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608" y="3351825"/>
            <a:ext cx="5219700" cy="1900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7FF268-55B2-47EA-2CEB-E99F2C11322F}"/>
              </a:ext>
            </a:extLst>
          </p:cNvPr>
          <p:cNvSpPr txBox="1"/>
          <p:nvPr/>
        </p:nvSpPr>
        <p:spPr>
          <a:xfrm>
            <a:off x="7186083" y="4540249"/>
            <a:ext cx="1428750" cy="15345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pic>
        <p:nvPicPr>
          <p:cNvPr id="12" name="Рисунок 1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0EA3D9A6-D211-8E44-87F4-BCCF46907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3718" y="3186643"/>
            <a:ext cx="1512359" cy="2167467"/>
          </a:xfrm>
          <a:prstGeom prst="rect">
            <a:avLst/>
          </a:prstGeom>
        </p:spPr>
      </p:pic>
      <p:sp>
        <p:nvSpPr>
          <p:cNvPr id="18" name="Правая фигурная скобка 17">
            <a:extLst>
              <a:ext uri="{FF2B5EF4-FFF2-40B4-BE49-F238E27FC236}">
                <a16:creationId xmlns:a16="http://schemas.microsoft.com/office/drawing/2014/main" id="{AD19E05F-9D41-A06A-919B-55D104072943}"/>
              </a:ext>
            </a:extLst>
          </p:cNvPr>
          <p:cNvSpPr/>
          <p:nvPr/>
        </p:nvSpPr>
        <p:spPr>
          <a:xfrm rot="5400000">
            <a:off x="5823477" y="-2264835"/>
            <a:ext cx="433917" cy="10466916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авая фигурная скобка 18">
            <a:extLst>
              <a:ext uri="{FF2B5EF4-FFF2-40B4-BE49-F238E27FC236}">
                <a16:creationId xmlns:a16="http://schemas.microsoft.com/office/drawing/2014/main" id="{015C948C-1CC1-D569-F6B9-CFEC4D2B6F85}"/>
              </a:ext>
            </a:extLst>
          </p:cNvPr>
          <p:cNvSpPr/>
          <p:nvPr/>
        </p:nvSpPr>
        <p:spPr>
          <a:xfrm rot="5400000">
            <a:off x="5855227" y="259291"/>
            <a:ext cx="370417" cy="10466916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27CDF7-50B0-DF61-1BBD-1F55B3ACAA4D}"/>
              </a:ext>
            </a:extLst>
          </p:cNvPr>
          <p:cNvSpPr txBox="1"/>
          <p:nvPr/>
        </p:nvSpPr>
        <p:spPr>
          <a:xfrm>
            <a:off x="2614081" y="5767916"/>
            <a:ext cx="6852709" cy="307777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400" b="1">
                <a:solidFill>
                  <a:srgbClr val="333333"/>
                </a:solidFill>
                <a:latin typeface="Arial"/>
                <a:cs typeface="Arial"/>
              </a:rPr>
              <a:t>1 компонента – компонента “</a:t>
            </a:r>
            <a:r>
              <a:rPr lang="ru-RU" sz="1400" b="1" err="1">
                <a:solidFill>
                  <a:srgbClr val="333333"/>
                </a:solidFill>
                <a:latin typeface="Arial"/>
                <a:cs typeface="Arial"/>
              </a:rPr>
              <a:t>массо</a:t>
            </a:r>
            <a:r>
              <a:rPr lang="ru-RU" sz="1400" b="1">
                <a:solidFill>
                  <a:srgbClr val="333333"/>
                </a:solidFill>
                <a:latin typeface="Arial"/>
                <a:cs typeface="Arial"/>
              </a:rPr>
              <a:t>-габаритные характеристики”</a:t>
            </a:r>
            <a:endParaRPr lang="ru-RU" sz="1400">
              <a:cs typeface="Calibri" panose="020F050202020403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883C82-2713-F817-6419-5FC652D89D88}"/>
              </a:ext>
            </a:extLst>
          </p:cNvPr>
          <p:cNvSpPr txBox="1"/>
          <p:nvPr/>
        </p:nvSpPr>
        <p:spPr>
          <a:xfrm>
            <a:off x="2614081" y="6212415"/>
            <a:ext cx="6852709" cy="307777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400" b="1">
                <a:solidFill>
                  <a:srgbClr val="333333"/>
                </a:solidFill>
                <a:latin typeface="Arial"/>
                <a:cs typeface="Arial"/>
              </a:rPr>
              <a:t>2 компонента – компонента “показатели скорости и потребления топлива”</a:t>
            </a:r>
            <a:endParaRPr lang="ru-RU" sz="1400"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06ABC-2A37-BC3E-EE64-4E19834A7631}"/>
              </a:ext>
            </a:extLst>
          </p:cNvPr>
          <p:cNvSpPr txBox="1"/>
          <p:nvPr/>
        </p:nvSpPr>
        <p:spPr>
          <a:xfrm>
            <a:off x="1579579" y="526534"/>
            <a:ext cx="715221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/>
            <a:r>
              <a:rPr lang="ru-RU" sz="2800">
                <a:solidFill>
                  <a:srgbClr val="000000"/>
                </a:solidFill>
                <a:latin typeface="Arial Black"/>
              </a:rPr>
              <a:t>Выделение главных компонент</a:t>
            </a:r>
            <a:endParaRPr lang="ru-RU" sz="2800" b="0" i="0" u="none" strike="noStrike" err="1"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</p:txBody>
      </p:sp>
      <p:pic>
        <p:nvPicPr>
          <p:cNvPr id="9" name="Рисунок 24">
            <a:extLst>
              <a:ext uri="{FF2B5EF4-FFF2-40B4-BE49-F238E27FC236}">
                <a16:creationId xmlns:a16="http://schemas.microsoft.com/office/drawing/2014/main" id="{DFBCCC4A-F268-95B0-F943-E4B74BF33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317" y="411691"/>
            <a:ext cx="578909" cy="57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8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C8659E-0F08-6415-A285-0A8AECDB77F8}"/>
              </a:ext>
            </a:extLst>
          </p:cNvPr>
          <p:cNvSpPr txBox="1"/>
          <p:nvPr/>
        </p:nvSpPr>
        <p:spPr>
          <a:xfrm>
            <a:off x="1126541" y="576605"/>
            <a:ext cx="106216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500"/>
              </a:spcBef>
              <a:spcAft>
                <a:spcPts val="800"/>
              </a:spcAft>
            </a:pPr>
            <a:r>
              <a:rPr lang="ru-RU" sz="2000" b="1" i="0" u="none" strike="noStrike">
                <a:solidFill>
                  <a:sysClr val="windowText" lastClr="000000"/>
                </a:solidFill>
                <a:effectLst/>
                <a:latin typeface="Arial Black" panose="020B0A04020102020204" pitchFamily="34" charset="0"/>
              </a:rPr>
              <a:t>Построение уравнения регрессии с использованием выделенных ГК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47BCC8-BA02-4337-953C-950D7C8A9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79" y="1486340"/>
            <a:ext cx="4532194" cy="3157307"/>
          </a:xfrm>
          <a:prstGeom prst="rect">
            <a:avLst/>
          </a:prstGeom>
          <a:noFill/>
          <a:ln>
            <a:solidFill>
              <a:srgbClr val="ECEDE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4407C3-0F50-25E9-9F88-0F88CE88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2" y="5832157"/>
            <a:ext cx="5882621" cy="28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B49C87-D1DF-71F0-1970-7AB21E46BD00}"/>
              </a:ext>
            </a:extLst>
          </p:cNvPr>
          <p:cNvSpPr txBox="1"/>
          <p:nvPr/>
        </p:nvSpPr>
        <p:spPr>
          <a:xfrm>
            <a:off x="4048" y="6162992"/>
            <a:ext cx="60972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0" i="1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*component1</a:t>
            </a:r>
            <a:r>
              <a:rPr lang="en-US" sz="1200" b="0" i="1" u="none" strike="noStrike" baseline="-250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ru-RU" sz="1200" b="0" i="1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компонента “</a:t>
            </a:r>
            <a:r>
              <a:rPr lang="ru-RU" sz="1200" b="0" i="1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массо</a:t>
            </a:r>
            <a:r>
              <a:rPr lang="ru-RU" sz="1200" b="0" i="1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-габаритные характеристики”</a:t>
            </a:r>
            <a:br>
              <a:rPr lang="ru-RU" sz="1200" b="0" i="1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sz="1200" b="0" i="1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*component2</a:t>
            </a:r>
            <a:r>
              <a:rPr lang="en-US" sz="1200" b="0" i="1" u="none" strike="noStrike" baseline="-250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ru-RU" sz="1200" b="0" i="1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компонента “показатели скорости и потребления топлива”</a:t>
            </a:r>
            <a:endParaRPr lang="ru-RU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B3994-C8B7-7D58-3D12-911CE154E81E}"/>
              </a:ext>
            </a:extLst>
          </p:cNvPr>
          <p:cNvSpPr txBox="1"/>
          <p:nvPr/>
        </p:nvSpPr>
        <p:spPr>
          <a:xfrm>
            <a:off x="570586" y="1120029"/>
            <a:ext cx="4308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Построение линейного уравнения регрессии на ГК</a:t>
            </a:r>
            <a:endParaRPr lang="ru-RU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C2D58E-ADF0-7944-2866-7C4ABC13E11B}"/>
              </a:ext>
            </a:extLst>
          </p:cNvPr>
          <p:cNvSpPr txBox="1"/>
          <p:nvPr/>
        </p:nvSpPr>
        <p:spPr>
          <a:xfrm>
            <a:off x="329589" y="4740821"/>
            <a:ext cx="4923702" cy="14260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ru-RU" sz="1200" i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*У</a:t>
            </a:r>
            <a:r>
              <a:rPr lang="ru-RU" sz="1200" b="0" i="1" u="none" strike="noStrike">
                <a:solidFill>
                  <a:schemeClr val="accent1">
                    <a:lumMod val="75000"/>
                  </a:schemeClr>
                </a:solidFill>
                <a:effectLst/>
                <a:latin typeface="Arial"/>
                <a:cs typeface="Arial"/>
              </a:rPr>
              <a:t>равнение регрессии значимо, p-</a:t>
            </a:r>
            <a:r>
              <a:rPr lang="ru-RU" sz="1200" b="0" i="1" u="none" strike="noStrike" err="1">
                <a:solidFill>
                  <a:schemeClr val="accent1">
                    <a:lumMod val="75000"/>
                  </a:schemeClr>
                </a:solidFill>
                <a:effectLst/>
                <a:latin typeface="Arial"/>
                <a:cs typeface="Arial"/>
              </a:rPr>
              <a:t>value</a:t>
            </a:r>
            <a:r>
              <a:rPr lang="ru-RU" sz="1200" b="0" i="1" u="none" strike="noStrike">
                <a:solidFill>
                  <a:schemeClr val="accent1">
                    <a:lumMod val="75000"/>
                  </a:schemeClr>
                </a:solidFill>
                <a:effectLst/>
                <a:latin typeface="Arial"/>
                <a:cs typeface="Arial"/>
              </a:rPr>
              <a:t> &lt; 0,05</a:t>
            </a:r>
          </a:p>
          <a:p>
            <a:pPr>
              <a:spcAft>
                <a:spcPts val="800"/>
              </a:spcAft>
            </a:pPr>
            <a:r>
              <a:rPr lang="ru-RU" sz="1200" i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**значима</a:t>
            </a:r>
          </a:p>
          <a:p>
            <a:pPr>
              <a:spcAft>
                <a:spcPts val="800"/>
              </a:spcAft>
            </a:pPr>
            <a:r>
              <a:rPr lang="ru-RU" sz="1200" i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***незначима (может быть связано с </a:t>
            </a:r>
            <a:r>
              <a:rPr lang="ru-RU" sz="1200" i="1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мультиколлинеарностью</a:t>
            </a:r>
            <a:r>
              <a:rPr lang="ru-RU" sz="1200" i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)</a:t>
            </a:r>
            <a:endParaRPr lang="ru-RU" sz="120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>
              <a:spcAft>
                <a:spcPts val="800"/>
              </a:spcAft>
            </a:pPr>
            <a:endParaRPr lang="ru-RU" sz="1200" i="1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>
              <a:spcAft>
                <a:spcPts val="800"/>
              </a:spcAft>
            </a:pPr>
            <a:endParaRPr lang="ru-RU" sz="1200" i="1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A181B4-5957-75E1-F818-7FF709E91214}"/>
              </a:ext>
            </a:extLst>
          </p:cNvPr>
          <p:cNvSpPr txBox="1"/>
          <p:nvPr/>
        </p:nvSpPr>
        <p:spPr>
          <a:xfrm>
            <a:off x="4303689" y="2897746"/>
            <a:ext cx="160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>
                <a:solidFill>
                  <a:srgbClr val="6993E0"/>
                </a:solidFill>
                <a:cs typeface="Calibri"/>
              </a:rPr>
              <a:t>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5F48EB-F26B-8C3F-9427-E3FF88B99353}"/>
              </a:ext>
            </a:extLst>
          </p:cNvPr>
          <p:cNvSpPr txBox="1"/>
          <p:nvPr/>
        </p:nvSpPr>
        <p:spPr>
          <a:xfrm>
            <a:off x="4303689" y="3080197"/>
            <a:ext cx="504421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1600">
                <a:solidFill>
                  <a:srgbClr val="6993E0"/>
                </a:solidFill>
                <a:cs typeface="Calibri"/>
              </a:rPr>
              <a:t>**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A1450-75D7-16AA-E7F0-D8DE4CCBC515}"/>
              </a:ext>
            </a:extLst>
          </p:cNvPr>
          <p:cNvSpPr txBox="1"/>
          <p:nvPr/>
        </p:nvSpPr>
        <p:spPr>
          <a:xfrm>
            <a:off x="5884591" y="1120248"/>
            <a:ext cx="60840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1200" b="1">
                <a:latin typeface="Arial"/>
                <a:ea typeface="Arial"/>
                <a:cs typeface="Arial"/>
              </a:rPr>
              <a:t>Сопоставление свойств ранее полученных уравнений регрессии (линейное и нелинейное уравнения регрессии) с уравнением регрессии на ГК</a:t>
            </a:r>
            <a:endParaRPr lang="ru-RU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670D1-50A4-96B0-2C94-04B855DFDAB0}"/>
              </a:ext>
            </a:extLst>
          </p:cNvPr>
          <p:cNvSpPr txBox="1"/>
          <p:nvPr/>
        </p:nvSpPr>
        <p:spPr>
          <a:xfrm>
            <a:off x="4046112" y="3262647"/>
            <a:ext cx="67614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1600">
                <a:solidFill>
                  <a:srgbClr val="6993E0"/>
                </a:solidFill>
                <a:cs typeface="Calibri"/>
              </a:rPr>
              <a:t>***</a:t>
            </a:r>
          </a:p>
        </p:txBody>
      </p:sp>
      <p:pic>
        <p:nvPicPr>
          <p:cNvPr id="14" name="Рисунок 1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86F1525F-A624-70DD-AADC-E53896610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234" y="1632497"/>
            <a:ext cx="5978105" cy="31072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1E9BBE-B1A4-6433-8218-96489DC8AE57}"/>
              </a:ext>
            </a:extLst>
          </p:cNvPr>
          <p:cNvSpPr txBox="1"/>
          <p:nvPr/>
        </p:nvSpPr>
        <p:spPr>
          <a:xfrm>
            <a:off x="6050810" y="4885875"/>
            <a:ext cx="5979449" cy="23237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200" b="1">
                <a:latin typeface="Arial"/>
                <a:cs typeface="Arial"/>
              </a:rPr>
              <a:t>Выбор и обоснование лучшего уравнения</a:t>
            </a:r>
            <a:endParaRPr lang="ru-RU" sz="1200">
              <a:cs typeface="Calibri"/>
            </a:endParaRPr>
          </a:p>
          <a:p>
            <a:endParaRPr lang="ru-RU" sz="1100">
              <a:latin typeface="Arial"/>
              <a:cs typeface="Arial"/>
            </a:endParaRPr>
          </a:p>
          <a:p>
            <a:r>
              <a:rPr lang="ru-RU" sz="1200">
                <a:latin typeface="Arial"/>
                <a:cs typeface="Arial"/>
              </a:rPr>
              <a:t>Для выбора лучшего уравнения нужно провести сравнение. </a:t>
            </a:r>
            <a:endParaRPr lang="ru-RU" sz="1200">
              <a:latin typeface="Arial"/>
              <a:cs typeface="Calibri"/>
            </a:endParaRPr>
          </a:p>
          <a:p>
            <a:r>
              <a:rPr lang="ru-RU" sz="1200">
                <a:latin typeface="Arial"/>
                <a:cs typeface="Arial"/>
              </a:rPr>
              <a:t>Однако, для линейной, нелинейной регрессии и регрессии на главные компоненты мы имеем разную целевую переменную: у линейной регрессии и у регрессии на ГК - </a:t>
            </a:r>
            <a:r>
              <a:rPr lang="ru-RU" sz="1200">
                <a:solidFill>
                  <a:srgbClr val="C00000"/>
                </a:solidFill>
                <a:latin typeface="Arial"/>
                <a:ea typeface="+mn-lt"/>
                <a:cs typeface="+mn-lt"/>
              </a:rPr>
              <a:t>y</a:t>
            </a:r>
            <a:r>
              <a:rPr lang="ru-RU" sz="1200">
                <a:solidFill>
                  <a:srgbClr val="C00000"/>
                </a:solidFill>
                <a:latin typeface="Arial"/>
                <a:cs typeface="Arial"/>
              </a:rPr>
              <a:t>,</a:t>
            </a:r>
            <a:r>
              <a:rPr lang="ru-RU" sz="1200">
                <a:latin typeface="Arial"/>
                <a:cs typeface="Arial"/>
              </a:rPr>
              <a:t> у нелинейной регрессии - </a:t>
            </a:r>
            <a:r>
              <a:rPr lang="ru-RU" sz="1200" err="1">
                <a:solidFill>
                  <a:srgbClr val="C00000"/>
                </a:solidFill>
                <a:latin typeface="Arial"/>
                <a:ea typeface="+mn-lt"/>
                <a:cs typeface="+mn-lt"/>
              </a:rPr>
              <a:t>ln</a:t>
            </a:r>
            <a:r>
              <a:rPr lang="ru-RU" sz="1200">
                <a:solidFill>
                  <a:srgbClr val="C00000"/>
                </a:solidFill>
                <a:latin typeface="Arial"/>
                <a:ea typeface="+mn-lt"/>
                <a:cs typeface="+mn-lt"/>
              </a:rPr>
              <a:t>(y)</a:t>
            </a:r>
            <a:r>
              <a:rPr lang="ru-RU" sz="1200">
                <a:latin typeface="Arial"/>
                <a:cs typeface="Arial"/>
              </a:rPr>
              <a:t>. Поэтому мы не можем проводить сравнение с нелинейной регрессией.</a:t>
            </a:r>
            <a:endParaRPr lang="ru-RU" sz="1200">
              <a:latin typeface="Arial"/>
              <a:cs typeface="Calibri"/>
            </a:endParaRPr>
          </a:p>
          <a:p>
            <a:endParaRPr lang="ru-RU" sz="1200">
              <a:latin typeface="Arial"/>
              <a:cs typeface="Arial"/>
            </a:endParaRPr>
          </a:p>
          <a:p>
            <a:r>
              <a:rPr lang="ru-RU" sz="1400" b="1">
                <a:latin typeface="Arial"/>
                <a:cs typeface="Arial"/>
              </a:rPr>
              <a:t>    Вывод</a:t>
            </a:r>
            <a:r>
              <a:rPr lang="ru-RU" sz="1400">
                <a:latin typeface="Arial"/>
                <a:cs typeface="Arial"/>
              </a:rPr>
              <a:t>: невозможно провести сравнение с нелинейной регрессией</a:t>
            </a:r>
          </a:p>
          <a:p>
            <a:br>
              <a:rPr lang="en-US"/>
            </a:br>
            <a:endParaRPr lang="en-US"/>
          </a:p>
        </p:txBody>
      </p:sp>
      <p:pic>
        <p:nvPicPr>
          <p:cNvPr id="17" name="Рисунок 21">
            <a:extLst>
              <a:ext uri="{FF2B5EF4-FFF2-40B4-BE49-F238E27FC236}">
                <a16:creationId xmlns:a16="http://schemas.microsoft.com/office/drawing/2014/main" id="{BA4BE75C-ABB2-BE0B-F4C5-2DFAAB683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467" y="6303822"/>
            <a:ext cx="423780" cy="39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56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A3FD43-B712-95D1-7F4D-18A2568BF868}"/>
              </a:ext>
            </a:extLst>
          </p:cNvPr>
          <p:cNvSpPr txBox="1"/>
          <p:nvPr/>
        </p:nvSpPr>
        <p:spPr>
          <a:xfrm>
            <a:off x="1319298" y="543317"/>
            <a:ext cx="37965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500"/>
              </a:spcBef>
              <a:spcAft>
                <a:spcPts val="800"/>
              </a:spcAft>
            </a:pPr>
            <a:r>
              <a:rPr lang="ru-RU" sz="2400" b="1" i="0" u="none" strike="noStrike">
                <a:solidFill>
                  <a:sysClr val="windowText" lastClr="000000"/>
                </a:solidFill>
                <a:effectLst/>
                <a:latin typeface="Arial Black" panose="020B0A04020102020204" pitchFamily="34" charset="0"/>
              </a:rPr>
              <a:t>Кластерный анализ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75CBF6E-4010-D1CB-BEDA-71FB60D7F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01" y="2434525"/>
            <a:ext cx="3606194" cy="247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5D164A3-E39B-B261-1329-C682D7ADF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366" y="2369068"/>
            <a:ext cx="3606193" cy="253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5A2425C-71D6-0F38-9084-E339D9D7F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72" y="2346266"/>
            <a:ext cx="3606193" cy="256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CB741F-AD9D-109B-6152-A4D7D11DECA1}"/>
              </a:ext>
            </a:extLst>
          </p:cNvPr>
          <p:cNvSpPr txBox="1"/>
          <p:nvPr/>
        </p:nvSpPr>
        <p:spPr>
          <a:xfrm>
            <a:off x="343679" y="13466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Выберем оптимальное число кластеров:</a:t>
            </a:r>
            <a:endParaRPr lang="ru-RU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6EE8A-7605-1A79-71D6-EF0DA4B1C663}"/>
              </a:ext>
            </a:extLst>
          </p:cNvPr>
          <p:cNvSpPr txBox="1"/>
          <p:nvPr/>
        </p:nvSpPr>
        <p:spPr>
          <a:xfrm>
            <a:off x="4933762" y="200496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Метод силуэтов</a:t>
            </a:r>
            <a:endParaRPr lang="ru-RU" sz="1600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0CB273-12BC-96B6-7A38-19AA7BE6C7FC}"/>
              </a:ext>
            </a:extLst>
          </p:cNvPr>
          <p:cNvSpPr txBox="1"/>
          <p:nvPr/>
        </p:nvSpPr>
        <p:spPr>
          <a:xfrm>
            <a:off x="8647585" y="1968456"/>
            <a:ext cx="241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Статистика разрыва</a:t>
            </a:r>
            <a:r>
              <a:rPr lang="en-US" sz="1600" i="1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endParaRPr lang="ru-RU" sz="1600" i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218139-E33A-A1EE-54C3-CF2DA6C76FAE}"/>
              </a:ext>
            </a:extLst>
          </p:cNvPr>
          <p:cNvSpPr txBox="1"/>
          <p:nvPr/>
        </p:nvSpPr>
        <p:spPr>
          <a:xfrm>
            <a:off x="1319298" y="1968214"/>
            <a:ext cx="1693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Метод локтя</a:t>
            </a:r>
            <a:endParaRPr lang="ru-RU" sz="1600" i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FA9A02-201E-AC0A-11EC-67F9B64765E1}"/>
              </a:ext>
            </a:extLst>
          </p:cNvPr>
          <p:cNvSpPr txBox="1"/>
          <p:nvPr/>
        </p:nvSpPr>
        <p:spPr>
          <a:xfrm>
            <a:off x="343679" y="5695276"/>
            <a:ext cx="11676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u="sng">
                <a:solidFill>
                  <a:srgbClr val="333333"/>
                </a:solidFill>
                <a:effectLst/>
                <a:latin typeface="Helvetica Neue" panose="02000503000000020004"/>
              </a:rPr>
              <a:t>Вывод</a:t>
            </a:r>
            <a:r>
              <a:rPr lang="ru-RU" b="1" i="0">
                <a:solidFill>
                  <a:srgbClr val="333333"/>
                </a:solidFill>
                <a:effectLst/>
                <a:latin typeface="Helvetica Neue" panose="02000503000000020004"/>
              </a:rPr>
              <a:t>:</a:t>
            </a:r>
            <a:r>
              <a:rPr lang="ru-RU" b="0" i="0">
                <a:solidFill>
                  <a:srgbClr val="333333"/>
                </a:solidFill>
                <a:effectLst/>
                <a:latin typeface="Helvetica Neue" panose="02000503000000020004"/>
              </a:rPr>
              <a:t> итогу всех трех методов выбираем оптимальное число кластеров (на наш взгляд) - </a:t>
            </a:r>
            <a:r>
              <a:rPr lang="ru-RU" b="1" i="0">
                <a:solidFill>
                  <a:srgbClr val="333333"/>
                </a:solidFill>
                <a:effectLst/>
                <a:latin typeface="Helvetica Neue" panose="02000503000000020004"/>
              </a:rPr>
              <a:t>2.</a:t>
            </a:r>
            <a:r>
              <a:rPr lang="ru-RU" b="0" i="0">
                <a:solidFill>
                  <a:srgbClr val="333333"/>
                </a:solidFill>
                <a:effectLst/>
                <a:latin typeface="Helvetica Neue" panose="02000503000000020004"/>
              </a:rPr>
              <a:t> </a:t>
            </a:r>
          </a:p>
          <a:p>
            <a:r>
              <a:rPr lang="ru-RU">
                <a:solidFill>
                  <a:srgbClr val="333333"/>
                </a:solidFill>
                <a:latin typeface="Helvetica Neue" panose="02000503000000020004"/>
              </a:rPr>
              <a:t>Т</a:t>
            </a:r>
            <a:r>
              <a:rPr lang="ru-RU" b="0" i="0">
                <a:solidFill>
                  <a:srgbClr val="333333"/>
                </a:solidFill>
                <a:effectLst/>
                <a:latin typeface="Helvetica Neue" panose="02000503000000020004"/>
              </a:rPr>
              <a:t>акже рассмотрим вариант с разбиением на 3 кластера, возможно это даст лучше результаты.</a:t>
            </a:r>
            <a:endParaRPr lang="ru-RU"/>
          </a:p>
        </p:txBody>
      </p:sp>
      <p:pic>
        <p:nvPicPr>
          <p:cNvPr id="16" name="Рисунок 15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D42B4275-D1E0-B6C0-5ECF-2205249DD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66" y="516393"/>
            <a:ext cx="419432" cy="419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928754-11CE-646E-BD73-A4EAEA610DBD}"/>
              </a:ext>
            </a:extLst>
          </p:cNvPr>
          <p:cNvSpPr txBox="1"/>
          <p:nvPr/>
        </p:nvSpPr>
        <p:spPr>
          <a:xfrm>
            <a:off x="723900" y="5015083"/>
            <a:ext cx="27304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600">
                <a:latin typeface="Arial" panose="020B0604020202020204" pitchFamily="34" charset="0"/>
                <a:cs typeface="Arial" panose="020B0604020202020204" pitchFamily="34" charset="0"/>
              </a:rPr>
              <a:t>2 кластера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FAD362-DD6E-DB1B-1078-EDF15EDA4907}"/>
              </a:ext>
            </a:extLst>
          </p:cNvPr>
          <p:cNvSpPr txBox="1"/>
          <p:nvPr/>
        </p:nvSpPr>
        <p:spPr>
          <a:xfrm>
            <a:off x="8414718" y="5015081"/>
            <a:ext cx="27304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600">
                <a:latin typeface="Arial" panose="020B0604020202020204" pitchFamily="34" charset="0"/>
                <a:cs typeface="Arial" panose="020B0604020202020204" pitchFamily="34" charset="0"/>
              </a:rPr>
              <a:t>1 кластер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A8DD8-D223-941C-99BA-389E4CF8BC7C}"/>
              </a:ext>
            </a:extLst>
          </p:cNvPr>
          <p:cNvSpPr txBox="1"/>
          <p:nvPr/>
        </p:nvSpPr>
        <p:spPr>
          <a:xfrm>
            <a:off x="5340000" y="5015081"/>
            <a:ext cx="15120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600">
                <a:latin typeface="Arial" panose="020B0604020202020204" pitchFamily="34" charset="0"/>
                <a:cs typeface="Arial" panose="020B0604020202020204" pitchFamily="34" charset="0"/>
              </a:rPr>
              <a:t>2 кластера</a:t>
            </a:r>
          </a:p>
        </p:txBody>
      </p:sp>
    </p:spTree>
    <p:extLst>
      <p:ext uri="{BB962C8B-B14F-4D97-AF65-F5344CB8AC3E}">
        <p14:creationId xmlns:p14="http://schemas.microsoft.com/office/powerpoint/2010/main" val="1802517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153FE1F8-376E-4B0E-E33C-EAB99045B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5" y="1845206"/>
            <a:ext cx="2577494" cy="170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87E1ABA5-FF07-38B4-A628-9A6DB2C2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794" y="1847532"/>
            <a:ext cx="2595113" cy="176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695B27-F0EE-9745-D41D-0AD2FB2EBD7F}"/>
              </a:ext>
            </a:extLst>
          </p:cNvPr>
          <p:cNvSpPr txBox="1"/>
          <p:nvPr/>
        </p:nvSpPr>
        <p:spPr>
          <a:xfrm>
            <a:off x="1892679" y="1462256"/>
            <a:ext cx="1693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Метод Варда</a:t>
            </a:r>
            <a:endParaRPr lang="ru-RU" sz="1400" i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E9B696-5F74-ED1C-313A-DB36B6FFF429}"/>
              </a:ext>
            </a:extLst>
          </p:cNvPr>
          <p:cNvSpPr txBox="1"/>
          <p:nvPr/>
        </p:nvSpPr>
        <p:spPr>
          <a:xfrm>
            <a:off x="1346478" y="3705212"/>
            <a:ext cx="270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Метод ближнего соседа</a:t>
            </a:r>
            <a:endParaRPr lang="ru-RU" sz="1400" i="1"/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FA9ACB79-992B-C02C-E4D2-B330A0C76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74" y="4249342"/>
            <a:ext cx="1912567" cy="136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D2B968F8-5666-8447-369C-2621ACAE0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93" y="4247903"/>
            <a:ext cx="1914582" cy="13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ECC242-116F-32EB-EF7B-E98875EC3121}"/>
              </a:ext>
            </a:extLst>
          </p:cNvPr>
          <p:cNvSpPr txBox="1"/>
          <p:nvPr/>
        </p:nvSpPr>
        <p:spPr>
          <a:xfrm>
            <a:off x="4945789" y="3671819"/>
            <a:ext cx="2300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Метод дальнего соседа</a:t>
            </a:r>
            <a:endParaRPr lang="ru-RU" sz="1400" i="1"/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D8B4D4FE-7329-30B6-87AC-BD52B1A0E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417" y="4247903"/>
            <a:ext cx="1914582" cy="13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30C2751E-11FF-0D59-F030-576196F4D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818" y="4249342"/>
            <a:ext cx="1912567" cy="136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12084C-EFB0-05B8-6703-0692373BD2C3}"/>
              </a:ext>
            </a:extLst>
          </p:cNvPr>
          <p:cNvSpPr txBox="1"/>
          <p:nvPr/>
        </p:nvSpPr>
        <p:spPr>
          <a:xfrm>
            <a:off x="8791491" y="3669799"/>
            <a:ext cx="3095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Метод средней связи</a:t>
            </a:r>
            <a:endParaRPr lang="ru-RU" sz="1400" i="1"/>
          </a:p>
        </p:txBody>
      </p:sp>
      <p:pic>
        <p:nvPicPr>
          <p:cNvPr id="12" name="Picture 20">
            <a:extLst>
              <a:ext uri="{FF2B5EF4-FFF2-40B4-BE49-F238E27FC236}">
                <a16:creationId xmlns:a16="http://schemas.microsoft.com/office/drawing/2014/main" id="{31907EBF-DF11-B92D-927C-825C4AFA8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327" y="4262214"/>
            <a:ext cx="1914582" cy="13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2">
            <a:extLst>
              <a:ext uri="{FF2B5EF4-FFF2-40B4-BE49-F238E27FC236}">
                <a16:creationId xmlns:a16="http://schemas.microsoft.com/office/drawing/2014/main" id="{1CCAB18E-5894-2DE6-8B9B-93456AFCC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909" y="4247903"/>
            <a:ext cx="1914582" cy="13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63EB28-1FFE-DAA5-861B-A6B31B2C311D}"/>
              </a:ext>
            </a:extLst>
          </p:cNvPr>
          <p:cNvSpPr txBox="1"/>
          <p:nvPr/>
        </p:nvSpPr>
        <p:spPr>
          <a:xfrm>
            <a:off x="7014165" y="1456860"/>
            <a:ext cx="3893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Метод попарного  взвешенного среднего</a:t>
            </a:r>
            <a:endParaRPr lang="ru-RU" sz="1400" i="1"/>
          </a:p>
        </p:txBody>
      </p:sp>
      <p:pic>
        <p:nvPicPr>
          <p:cNvPr id="15" name="Picture 24">
            <a:extLst>
              <a:ext uri="{FF2B5EF4-FFF2-40B4-BE49-F238E27FC236}">
                <a16:creationId xmlns:a16="http://schemas.microsoft.com/office/drawing/2014/main" id="{5BD02493-832E-8FA7-0200-AFD6421E1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532" y="1941778"/>
            <a:ext cx="2470548" cy="176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6">
            <a:extLst>
              <a:ext uri="{FF2B5EF4-FFF2-40B4-BE49-F238E27FC236}">
                <a16:creationId xmlns:a16="http://schemas.microsoft.com/office/drawing/2014/main" id="{DEDBD589-C9B8-CE4A-104F-B8688B5F9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033" y="1942124"/>
            <a:ext cx="2470548" cy="176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DE5D96-175D-821E-8A7F-188EAF46B789}"/>
              </a:ext>
            </a:extLst>
          </p:cNvPr>
          <p:cNvSpPr txBox="1"/>
          <p:nvPr/>
        </p:nvSpPr>
        <p:spPr>
          <a:xfrm>
            <a:off x="1319298" y="495532"/>
            <a:ext cx="37965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500"/>
              </a:spcBef>
              <a:spcAft>
                <a:spcPts val="800"/>
              </a:spcAft>
            </a:pPr>
            <a:r>
              <a:rPr lang="ru-RU" sz="2400" b="1" i="0" u="none" strike="noStrike">
                <a:solidFill>
                  <a:sysClr val="windowText" lastClr="000000"/>
                </a:solidFill>
                <a:effectLst/>
                <a:latin typeface="Arial Black" panose="020B0A04020102020204" pitchFamily="34" charset="0"/>
              </a:rPr>
              <a:t>Кластерный анализ</a:t>
            </a:r>
          </a:p>
        </p:txBody>
      </p:sp>
      <p:pic>
        <p:nvPicPr>
          <p:cNvPr id="18" name="Рисунок 17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F8144ECA-8358-C60B-1D9F-C45DFABF21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66" y="516393"/>
            <a:ext cx="419432" cy="4194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F78924-768B-BF09-5895-A455D836865E}"/>
              </a:ext>
            </a:extLst>
          </p:cNvPr>
          <p:cNvSpPr txBox="1"/>
          <p:nvPr/>
        </p:nvSpPr>
        <p:spPr>
          <a:xfrm>
            <a:off x="264472" y="1095581"/>
            <a:ext cx="68368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i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Принципы определения расстояния между кластерами:</a:t>
            </a:r>
            <a:endParaRPr lang="ru-RU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24F0E-5E09-DD90-19CD-546BB0BAB9DF}"/>
              </a:ext>
            </a:extLst>
          </p:cNvPr>
          <p:cNvSpPr txBox="1"/>
          <p:nvPr/>
        </p:nvSpPr>
        <p:spPr>
          <a:xfrm>
            <a:off x="264472" y="6234950"/>
            <a:ext cx="10845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0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ИТОГ: </a:t>
            </a:r>
            <a:r>
              <a:rPr lang="ru-RU" sz="1600" b="0" i="0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Наиболее адекватные результаты были получены во время использования метода Варда</a:t>
            </a:r>
            <a:endParaRPr lang="ru-RU" sz="16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3D45C1-1F8E-D952-8D0C-181D54C1488A}"/>
              </a:ext>
            </a:extLst>
          </p:cNvPr>
          <p:cNvSpPr txBox="1"/>
          <p:nvPr/>
        </p:nvSpPr>
        <p:spPr>
          <a:xfrm>
            <a:off x="-162683" y="5611617"/>
            <a:ext cx="12049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ru-RU" sz="14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 процессе кластерного анализа используем расстояние </a:t>
            </a:r>
            <a:r>
              <a:rPr lang="ru-RU" sz="14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Махаланобиса</a:t>
            </a:r>
            <a:r>
              <a:rPr lang="ru-RU" sz="14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т.к. изначально в </a:t>
            </a:r>
            <a:r>
              <a:rPr lang="ru-RU" sz="14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датасете</a:t>
            </a:r>
            <a:r>
              <a:rPr lang="ru-RU" sz="14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было небольшое количество переменных, многие из которых сильно коррелируют между собой.</a:t>
            </a:r>
            <a:endParaRPr lang="ru-RU" sz="1400" b="0">
              <a:effectLst/>
            </a:endParaRPr>
          </a:p>
          <a:p>
            <a:br>
              <a:rPr lang="ru-RU"/>
            </a:b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5874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F7CC73-CA50-91A8-18AB-1F9CC0EB7076}"/>
              </a:ext>
            </a:extLst>
          </p:cNvPr>
          <p:cNvSpPr txBox="1"/>
          <p:nvPr/>
        </p:nvSpPr>
        <p:spPr>
          <a:xfrm>
            <a:off x="1287282" y="505477"/>
            <a:ext cx="3796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500"/>
              </a:spcBef>
              <a:spcAft>
                <a:spcPts val="800"/>
              </a:spcAft>
            </a:pPr>
            <a:r>
              <a:rPr lang="ru-RU" sz="2800" b="1" i="0" u="none" strike="noStrike">
                <a:solidFill>
                  <a:sysClr val="windowText" lastClr="000000"/>
                </a:solidFill>
                <a:effectLst/>
                <a:latin typeface="Arial Black" panose="020B0A04020102020204" pitchFamily="34" charset="0"/>
              </a:rPr>
              <a:t>Метод </a:t>
            </a:r>
            <a:r>
              <a:rPr lang="en-US" sz="2800" b="1" i="0" u="none" strike="noStrike">
                <a:solidFill>
                  <a:sysClr val="windowText" lastClr="000000"/>
                </a:solidFill>
                <a:effectLst/>
                <a:latin typeface="Arial Black" panose="020B0A04020102020204" pitchFamily="34" charset="0"/>
              </a:rPr>
              <a:t>k-means</a:t>
            </a:r>
            <a:endParaRPr lang="ru-RU" sz="2800" b="1" i="0" u="none" strike="noStrike">
              <a:solidFill>
                <a:sysClr val="windowText" lastClr="000000"/>
              </a:solidFill>
              <a:effectLst/>
              <a:latin typeface="Arial Black" panose="020B0A040201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35217DA-AF59-336B-96F2-6653490C2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931" y="1105591"/>
            <a:ext cx="2439157" cy="17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C6F67A1-2DBF-9D40-3399-C8B51B369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931" y="2935051"/>
            <a:ext cx="2439156" cy="162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37CAE07F-733A-0D73-3F87-73F16F3E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77" y="1241410"/>
            <a:ext cx="31623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17845E2-0824-8AFC-13A7-B12491DD3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30" y="3045019"/>
            <a:ext cx="29813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AF7046-87A1-0CA1-9A60-4D6AD96FE6FA}"/>
              </a:ext>
            </a:extLst>
          </p:cNvPr>
          <p:cNvSpPr txBox="1"/>
          <p:nvPr/>
        </p:nvSpPr>
        <p:spPr>
          <a:xfrm>
            <a:off x="838399" y="2016992"/>
            <a:ext cx="3864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Разница между кластерами составляет </a:t>
            </a:r>
            <a:r>
              <a:rPr lang="ru-RU" sz="12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42,4%</a:t>
            </a:r>
            <a:r>
              <a:rPr lang="ru-RU" sz="12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ru-RU" sz="1200" b="0" i="0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Этого недостаточно для того, чтобы мы посчитали, что есть необходимость в отделении кластеров</a:t>
            </a:r>
            <a:endParaRPr lang="ru-RU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DAB82-C238-B0AF-DE3D-09C0EF1A6E6E}"/>
              </a:ext>
            </a:extLst>
          </p:cNvPr>
          <p:cNvSpPr txBox="1"/>
          <p:nvPr/>
        </p:nvSpPr>
        <p:spPr>
          <a:xfrm>
            <a:off x="4703354" y="1238163"/>
            <a:ext cx="33985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ru-RU" sz="1200" b="1" i="0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По результатам разбиения на 2 кластера:</a:t>
            </a:r>
          </a:p>
          <a:p>
            <a:pPr fontAlgn="base"/>
            <a:endParaRPr lang="ru-RU" sz="1200" b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2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109 </a:t>
            </a:r>
            <a:r>
              <a:rPr lang="ru-RU" sz="1200" b="0" i="0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машин были отнесены к первому кластеру</a:t>
            </a:r>
            <a:endParaRPr lang="ru-RU" sz="12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2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77 </a:t>
            </a:r>
            <a:r>
              <a:rPr lang="ru-RU" sz="1200" b="0" i="0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машин были отнесены ко второму кластеру</a:t>
            </a:r>
            <a:endParaRPr lang="ru-RU" sz="12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br>
              <a:rPr lang="ru-RU" sz="1600" b="0">
                <a:effectLst/>
              </a:rPr>
            </a:br>
            <a:endParaRPr lang="ru-RU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EB7A9-A429-A78D-7339-0850FAEACAC6}"/>
              </a:ext>
            </a:extLst>
          </p:cNvPr>
          <p:cNvSpPr txBox="1"/>
          <p:nvPr/>
        </p:nvSpPr>
        <p:spPr>
          <a:xfrm>
            <a:off x="4703355" y="2948498"/>
            <a:ext cx="3398519" cy="1949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ru-RU" sz="1200" b="1" i="0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По результатам разбиения на 3 кластера:</a:t>
            </a:r>
          </a:p>
          <a:p>
            <a:pPr fontAlgn="base"/>
            <a:endParaRPr lang="ru-RU" sz="1200" b="1" i="0" u="none" strike="noStrike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200" b="0" i="0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65 машин были отнесены к первому кластеру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200" b="0" i="0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83 машин были отнесены ко второму кластеру</a:t>
            </a:r>
          </a:p>
          <a:p>
            <a:pPr rtl="0" fontAlgn="base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200" b="0" i="0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42 машин были отнесены к третьему кластеру</a:t>
            </a:r>
          </a:p>
          <a:p>
            <a:pPr rtl="0" fontAlgn="base">
              <a:spcBef>
                <a:spcPts val="0"/>
              </a:spcBef>
              <a:spcAft>
                <a:spcPts val="800"/>
              </a:spcAft>
            </a:pPr>
            <a:endParaRPr lang="ru-RU" sz="1600" b="0" i="0" u="none" strike="noStrike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4A852F-815B-BB29-BE72-3F5179EF7FF4}"/>
              </a:ext>
            </a:extLst>
          </p:cNvPr>
          <p:cNvSpPr txBox="1"/>
          <p:nvPr/>
        </p:nvSpPr>
        <p:spPr>
          <a:xfrm rot="16200000">
            <a:off x="-120432" y="1534511"/>
            <a:ext cx="158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ru-RU" i="1">
                <a:latin typeface="Arial" panose="020B0604020202020204" pitchFamily="34" charset="0"/>
                <a:cs typeface="Arial" panose="020B0604020202020204" pitchFamily="34" charset="0"/>
              </a:rPr>
              <a:t> кластера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68FC5-E35D-47DF-8431-1BD8536E8E56}"/>
              </a:ext>
            </a:extLst>
          </p:cNvPr>
          <p:cNvSpPr txBox="1"/>
          <p:nvPr/>
        </p:nvSpPr>
        <p:spPr>
          <a:xfrm rot="16200000">
            <a:off x="-120432" y="3449618"/>
            <a:ext cx="158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1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ru-RU" i="1">
                <a:latin typeface="Arial" panose="020B0604020202020204" pitchFamily="34" charset="0"/>
                <a:cs typeface="Arial" panose="020B0604020202020204" pitchFamily="34" charset="0"/>
              </a:rPr>
              <a:t> кластера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F4813A7-4E69-E91C-B0BA-A4087AF068B2}"/>
              </a:ext>
            </a:extLst>
          </p:cNvPr>
          <p:cNvCxnSpPr>
            <a:cxnSpLocks/>
          </p:cNvCxnSpPr>
          <p:nvPr/>
        </p:nvCxnSpPr>
        <p:spPr>
          <a:xfrm>
            <a:off x="789755" y="2901457"/>
            <a:ext cx="10526413" cy="13723"/>
          </a:xfrm>
          <a:prstGeom prst="line">
            <a:avLst/>
          </a:prstGeom>
          <a:ln>
            <a:solidFill>
              <a:srgbClr val="ECEDEB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BCF909-62C2-83BE-1005-847DF42AAE0D}"/>
              </a:ext>
            </a:extLst>
          </p:cNvPr>
          <p:cNvSpPr txBox="1"/>
          <p:nvPr/>
        </p:nvSpPr>
        <p:spPr>
          <a:xfrm>
            <a:off x="856643" y="3798486"/>
            <a:ext cx="3821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0" i="0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Разница между кластерами увеличилась до </a:t>
            </a:r>
            <a:r>
              <a:rPr lang="ru-RU" sz="1200" b="1" i="0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54.0%</a:t>
            </a:r>
            <a:r>
              <a:rPr lang="ru-RU" sz="1200" b="0" i="0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r>
              <a:rPr lang="ru-RU" sz="1200" b="0" i="0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Теперь мы можем говорить о возможном разделении наших данных на кластеры</a:t>
            </a:r>
            <a:endParaRPr lang="ru-RU" sz="160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C0F01C6-5FFB-3353-EA45-4A0E37EA18AC}"/>
              </a:ext>
            </a:extLst>
          </p:cNvPr>
          <p:cNvCxnSpPr>
            <a:cxnSpLocks/>
          </p:cNvCxnSpPr>
          <p:nvPr/>
        </p:nvCxnSpPr>
        <p:spPr>
          <a:xfrm>
            <a:off x="789754" y="4607959"/>
            <a:ext cx="10526413" cy="13723"/>
          </a:xfrm>
          <a:prstGeom prst="line">
            <a:avLst/>
          </a:prstGeom>
          <a:ln>
            <a:solidFill>
              <a:srgbClr val="ECEDEB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0">
            <a:extLst>
              <a:ext uri="{FF2B5EF4-FFF2-40B4-BE49-F238E27FC236}">
                <a16:creationId xmlns:a16="http://schemas.microsoft.com/office/drawing/2014/main" id="{D6390DFD-09F8-4A71-1D38-4415AD171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44" y="4802946"/>
            <a:ext cx="2669851" cy="185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3ADAD3-B8BB-9195-464A-3A5DD5BEB21B}"/>
              </a:ext>
            </a:extLst>
          </p:cNvPr>
          <p:cNvSpPr txBox="1"/>
          <p:nvPr/>
        </p:nvSpPr>
        <p:spPr>
          <a:xfrm>
            <a:off x="3935947" y="4824123"/>
            <a:ext cx="7399410" cy="1395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ru-RU" sz="1400" b="0" i="0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Также мы провели тест на равенство средних для полученных кластеров. Для всех переменных, кроме </a:t>
            </a:r>
            <a:r>
              <a:rPr lang="en-US" sz="1400" b="0" i="0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`</a:t>
            </a:r>
            <a:r>
              <a:rPr lang="ru-RU" sz="1400" b="0" i="0" u="none" strike="noStrike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peakrpm</a:t>
            </a:r>
            <a:r>
              <a:rPr lang="en-US" sz="1400" b="0" i="0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`</a:t>
            </a:r>
            <a:r>
              <a:rPr lang="ru-RU" sz="1400" b="0" i="0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нулевая гипотеза о равенстве средних всех уровней фактора отвергается, это также отчетливо видно на графике.</a:t>
            </a:r>
            <a:endParaRPr lang="ru-RU" sz="1400"/>
          </a:p>
          <a:p>
            <a:pPr rtl="0">
              <a:spcBef>
                <a:spcPts val="0"/>
              </a:spcBef>
              <a:spcAft>
                <a:spcPts val="800"/>
              </a:spcAft>
            </a:pPr>
            <a:br>
              <a:rPr lang="ru-RU"/>
            </a:br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1A62EF-FA65-83C0-38F5-966DB0F143E7}"/>
              </a:ext>
            </a:extLst>
          </p:cNvPr>
          <p:cNvSpPr txBox="1"/>
          <p:nvPr/>
        </p:nvSpPr>
        <p:spPr>
          <a:xfrm rot="16200000">
            <a:off x="-679990" y="5215353"/>
            <a:ext cx="261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ru-RU" sz="1200" i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ест на равенство средних</a:t>
            </a:r>
            <a:endParaRPr lang="ru-RU" sz="12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D573C6-BE22-B565-5D7F-C61B5A1915D2}"/>
              </a:ext>
            </a:extLst>
          </p:cNvPr>
          <p:cNvSpPr txBox="1"/>
          <p:nvPr/>
        </p:nvSpPr>
        <p:spPr>
          <a:xfrm>
            <a:off x="3935948" y="5710518"/>
            <a:ext cx="7915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>
                <a:latin typeface="Arial" panose="020B0604020202020204" pitchFamily="34" charset="0"/>
                <a:cs typeface="Arial" panose="020B0604020202020204" pitchFamily="34" charset="0"/>
              </a:rPr>
              <a:t>Вывод: </a:t>
            </a:r>
            <a:r>
              <a:rPr lang="ru-RU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</a:t>
            </a:r>
            <a:r>
              <a:rPr lang="ru-RU" sz="1800" b="0" i="0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ы получили разбиение наших данных на три кластера: </a:t>
            </a:r>
          </a:p>
          <a:p>
            <a:r>
              <a:rPr lang="ru-RU" sz="1800" b="0" i="0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1 - дешевые авто; 2 - авто средней ценовой категории; 3 - дорогие авто.</a:t>
            </a:r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BB5203FD-F884-1719-6906-E61521CAF46E}"/>
              </a:ext>
            </a:extLst>
          </p:cNvPr>
          <p:cNvSpPr/>
          <p:nvPr/>
        </p:nvSpPr>
        <p:spPr>
          <a:xfrm>
            <a:off x="2933165" y="3486119"/>
            <a:ext cx="504825" cy="157982"/>
          </a:xfrm>
          <a:prstGeom prst="roundRect">
            <a:avLst>
              <a:gd name="adj" fmla="val 728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A224A0CB-C64B-B903-D566-D17D166C70C3}"/>
              </a:ext>
            </a:extLst>
          </p:cNvPr>
          <p:cNvSpPr/>
          <p:nvPr/>
        </p:nvSpPr>
        <p:spPr>
          <a:xfrm>
            <a:off x="3028825" y="1715100"/>
            <a:ext cx="504825" cy="157982"/>
          </a:xfrm>
          <a:prstGeom prst="roundRect">
            <a:avLst>
              <a:gd name="adj" fmla="val 728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97BBB9F6-0EB8-A211-E72F-AB03D3526C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43" y="456135"/>
            <a:ext cx="513798" cy="51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28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A7DF16-2346-AB41-B5AC-6E19323D0821}"/>
              </a:ext>
            </a:extLst>
          </p:cNvPr>
          <p:cNvSpPr txBox="1"/>
          <p:nvPr/>
        </p:nvSpPr>
        <p:spPr>
          <a:xfrm>
            <a:off x="1189196" y="558230"/>
            <a:ext cx="10901593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/>
            <a:r>
              <a:rPr lang="ru-RU" sz="2800">
                <a:solidFill>
                  <a:srgbClr val="000000"/>
                </a:solidFill>
                <a:latin typeface="Arial Black"/>
              </a:rPr>
              <a:t>Построение регрессионных моделей в кластерах</a:t>
            </a:r>
            <a:endParaRPr lang="ru-RU" sz="2800" b="0" i="0" u="none" strike="noStrike"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50E2F5D9-CC70-425E-3B71-F8D09CEB1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33" y="427566"/>
            <a:ext cx="615951" cy="6159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2360D1-71F6-8B50-39B6-E72F4AA4E4C2}"/>
              </a:ext>
            </a:extLst>
          </p:cNvPr>
          <p:cNvSpPr txBox="1"/>
          <p:nvPr/>
        </p:nvSpPr>
        <p:spPr>
          <a:xfrm>
            <a:off x="1979083" y="2338916"/>
            <a:ext cx="2222500" cy="11112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A1FAD7AD-AA75-2481-511A-09B3648E1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7" b="14961"/>
          <a:stretch/>
        </p:blipFill>
        <p:spPr>
          <a:xfrm>
            <a:off x="114455" y="1248893"/>
            <a:ext cx="11155062" cy="361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03D57A-8F3A-0D37-13B2-3532A0414707}"/>
              </a:ext>
            </a:extLst>
          </p:cNvPr>
          <p:cNvSpPr txBox="1"/>
          <p:nvPr/>
        </p:nvSpPr>
        <p:spPr>
          <a:xfrm>
            <a:off x="190501" y="1042458"/>
            <a:ext cx="466195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400">
                <a:latin typeface="Arial"/>
                <a:cs typeface="Arial"/>
              </a:rPr>
              <a:t>Линейная регрессия для всей совокупности:</a:t>
            </a:r>
            <a:endParaRPr lang="ru-RU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EB7E-C4DB-F745-2C18-90AE99ECAF7D}"/>
              </a:ext>
            </a:extLst>
          </p:cNvPr>
          <p:cNvSpPr txBox="1"/>
          <p:nvPr/>
        </p:nvSpPr>
        <p:spPr>
          <a:xfrm>
            <a:off x="7164915" y="3143250"/>
            <a:ext cx="3439583" cy="29104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5FA3AD86-B329-3666-AB24-D5CDB9FEC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528349"/>
              </p:ext>
            </p:extLst>
          </p:nvPr>
        </p:nvGraphicFramePr>
        <p:xfrm>
          <a:off x="179916" y="2153708"/>
          <a:ext cx="5243090" cy="2507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612">
                  <a:extLst>
                    <a:ext uri="{9D8B030D-6E8A-4147-A177-3AD203B41FA5}">
                      <a16:colId xmlns:a16="http://schemas.microsoft.com/office/drawing/2014/main" val="976755178"/>
                    </a:ext>
                  </a:extLst>
                </a:gridCol>
                <a:gridCol w="1485362">
                  <a:extLst>
                    <a:ext uri="{9D8B030D-6E8A-4147-A177-3AD203B41FA5}">
                      <a16:colId xmlns:a16="http://schemas.microsoft.com/office/drawing/2014/main" val="2947143559"/>
                    </a:ext>
                  </a:extLst>
                </a:gridCol>
                <a:gridCol w="1193197">
                  <a:extLst>
                    <a:ext uri="{9D8B030D-6E8A-4147-A177-3AD203B41FA5}">
                      <a16:colId xmlns:a16="http://schemas.microsoft.com/office/drawing/2014/main" val="3894984885"/>
                    </a:ext>
                  </a:extLst>
                </a:gridCol>
                <a:gridCol w="1079422">
                  <a:extLst>
                    <a:ext uri="{9D8B030D-6E8A-4147-A177-3AD203B41FA5}">
                      <a16:colId xmlns:a16="http://schemas.microsoft.com/office/drawing/2014/main" val="842484048"/>
                    </a:ext>
                  </a:extLst>
                </a:gridCol>
                <a:gridCol w="1051497">
                  <a:extLst>
                    <a:ext uri="{9D8B030D-6E8A-4147-A177-3AD203B41FA5}">
                      <a16:colId xmlns:a16="http://schemas.microsoft.com/office/drawing/2014/main" val="3208565062"/>
                    </a:ext>
                  </a:extLst>
                </a:gridCol>
              </a:tblGrid>
              <a:tr h="531641">
                <a:tc>
                  <a:txBody>
                    <a:bodyPr/>
                    <a:lstStyle/>
                    <a:p>
                      <a:pPr algn="ctr" fontAlgn="t"/>
                      <a:br>
                        <a:rPr lang="ru-RU">
                          <a:effectLst/>
                        </a:rPr>
                      </a:br>
                      <a:endParaRPr lang="ru-RU" sz="80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1 класс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2 класс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3 класс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Вся выборка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117622060"/>
                  </a:ext>
                </a:extLst>
              </a:tr>
              <a:tr h="27083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 b="1">
                          <a:solidFill>
                            <a:schemeClr val="bg1"/>
                          </a:solidFill>
                          <a:effectLst/>
                        </a:rPr>
                        <a:t>1 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Ширина автомобиля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Ширина автомобиля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Ширина автомобиля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Ширина автомобиля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056489009"/>
                  </a:ext>
                </a:extLst>
              </a:tr>
              <a:tr h="2507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 b="1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Вес автомобиля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Вес автомобиля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800">
                          <a:effectLst/>
                        </a:rPr>
                        <a:t>Длина автомобиля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Вес автомобиля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324591910"/>
                  </a:ext>
                </a:extLst>
              </a:tr>
              <a:tr h="50154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 b="1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800">
                          <a:effectLst/>
                        </a:rPr>
                        <a:t>Длина автомобиля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Расстояние между передними и задними колесами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Расстояние между передними и задними колесами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800">
                          <a:effectLst/>
                        </a:rPr>
                        <a:t>Длина автомобиля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731281088"/>
                  </a:ext>
                </a:extLst>
              </a:tr>
              <a:tr h="54167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 b="1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Расстояние между передними и задними колесами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Лошадиные силы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Вес автомобиля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Расстояние между передними и задними колесами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196018052"/>
                  </a:ext>
                </a:extLst>
              </a:tr>
              <a:tr h="41126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 b="1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Лошадиные силы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800">
                          <a:effectLst/>
                        </a:rPr>
                        <a:t>Длина автомобиля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Лошадиные силы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Лошадиные силы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33114972"/>
                  </a:ext>
                </a:extLst>
              </a:tr>
            </a:tbl>
          </a:graphicData>
        </a:graphic>
      </p:graphicFrame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089B0BB1-2142-E75B-4924-8F2B313B2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588484"/>
              </p:ext>
            </p:extLst>
          </p:nvPr>
        </p:nvGraphicFramePr>
        <p:xfrm>
          <a:off x="169333" y="4863041"/>
          <a:ext cx="5251660" cy="1851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351">
                  <a:extLst>
                    <a:ext uri="{9D8B030D-6E8A-4147-A177-3AD203B41FA5}">
                      <a16:colId xmlns:a16="http://schemas.microsoft.com/office/drawing/2014/main" val="2248239299"/>
                    </a:ext>
                  </a:extLst>
                </a:gridCol>
                <a:gridCol w="1003311">
                  <a:extLst>
                    <a:ext uri="{9D8B030D-6E8A-4147-A177-3AD203B41FA5}">
                      <a16:colId xmlns:a16="http://schemas.microsoft.com/office/drawing/2014/main" val="1357754487"/>
                    </a:ext>
                  </a:extLst>
                </a:gridCol>
                <a:gridCol w="1049995">
                  <a:extLst>
                    <a:ext uri="{9D8B030D-6E8A-4147-A177-3AD203B41FA5}">
                      <a16:colId xmlns:a16="http://schemas.microsoft.com/office/drawing/2014/main" val="1941013917"/>
                    </a:ext>
                  </a:extLst>
                </a:gridCol>
                <a:gridCol w="1050671">
                  <a:extLst>
                    <a:ext uri="{9D8B030D-6E8A-4147-A177-3AD203B41FA5}">
                      <a16:colId xmlns:a16="http://schemas.microsoft.com/office/drawing/2014/main" val="2860665201"/>
                    </a:ext>
                  </a:extLst>
                </a:gridCol>
                <a:gridCol w="1050332">
                  <a:extLst>
                    <a:ext uri="{9D8B030D-6E8A-4147-A177-3AD203B41FA5}">
                      <a16:colId xmlns:a16="http://schemas.microsoft.com/office/drawing/2014/main" val="3543865690"/>
                    </a:ext>
                  </a:extLst>
                </a:gridCol>
              </a:tblGrid>
              <a:tr h="680095">
                <a:tc>
                  <a:txBody>
                    <a:bodyPr/>
                    <a:lstStyle/>
                    <a:p>
                      <a:pPr fontAlgn="t"/>
                      <a:br>
                        <a:rPr lang="ru-RU">
                          <a:effectLst/>
                        </a:rPr>
                      </a:br>
                      <a:endParaRPr lang="ru-RU" sz="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800">
                          <a:effectLst/>
                        </a:rPr>
                        <a:t>R^2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Кол-во незнач коэфф.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Значимость ур-ния</a:t>
                      </a:r>
                      <a:endParaRPr lang="ru-RU" sz="800" err="1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Нормальность остатков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60100493"/>
                  </a:ext>
                </a:extLst>
              </a:tr>
              <a:tr h="29296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 b="1">
                          <a:solidFill>
                            <a:srgbClr val="ECEDEB"/>
                          </a:solidFill>
                          <a:effectLst/>
                        </a:rPr>
                        <a:t>1 класс</a:t>
                      </a:r>
                    </a:p>
                  </a:txBody>
                  <a:tcPr marL="63500" marR="63500" marT="63500" marB="6350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0.4332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+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-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249659409"/>
                  </a:ext>
                </a:extLst>
              </a:tr>
              <a:tr h="29296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 b="1">
                          <a:solidFill>
                            <a:srgbClr val="ECEDEB"/>
                          </a:solidFill>
                          <a:effectLst/>
                        </a:rPr>
                        <a:t>2 класс</a:t>
                      </a:r>
                    </a:p>
                  </a:txBody>
                  <a:tcPr marL="63500" marR="63500" marT="63500" marB="6350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0.3215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+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-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3228444"/>
                  </a:ext>
                </a:extLst>
              </a:tr>
              <a:tr h="29296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 b="1">
                          <a:solidFill>
                            <a:srgbClr val="ECEDEB"/>
                          </a:solidFill>
                          <a:effectLst/>
                        </a:rPr>
                        <a:t>3 класс</a:t>
                      </a:r>
                    </a:p>
                  </a:txBody>
                  <a:tcPr marL="63500" marR="63500" marT="63500" marB="6350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0.3095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+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-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755106735"/>
                  </a:ext>
                </a:extLst>
              </a:tr>
              <a:tr h="29296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 b="1">
                          <a:solidFill>
                            <a:srgbClr val="ECEDEB"/>
                          </a:solidFill>
                          <a:effectLst/>
                        </a:rPr>
                        <a:t>Вся выборка</a:t>
                      </a:r>
                    </a:p>
                  </a:txBody>
                  <a:tcPr marL="63500" marR="63500" marT="63500" marB="6350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800">
                          <a:effectLst/>
                        </a:rPr>
                        <a:t>0.7735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+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-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43688327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41232AE-FD30-9943-E7B5-5AB1548B525A}"/>
              </a:ext>
            </a:extLst>
          </p:cNvPr>
          <p:cNvSpPr txBox="1"/>
          <p:nvPr/>
        </p:nvSpPr>
        <p:spPr>
          <a:xfrm>
            <a:off x="2" y="2026709"/>
            <a:ext cx="629178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 sz="1100" i="1">
              <a:latin typeface="Times New Roman"/>
              <a:ea typeface="+mn-lt"/>
              <a:cs typeface="+mn-lt"/>
            </a:endParaRPr>
          </a:p>
        </p:txBody>
      </p:sp>
      <p:pic>
        <p:nvPicPr>
          <p:cNvPr id="9" name="Рисунок 9" descr="Изображение выглядит как текст, растение, птица&#10;&#10;Автоматически созданное описание">
            <a:extLst>
              <a:ext uri="{FF2B5EF4-FFF2-40B4-BE49-F238E27FC236}">
                <a16:creationId xmlns:a16="http://schemas.microsoft.com/office/drawing/2014/main" id="{C9FF4FF4-7E09-3BAE-7D7E-D64C6C880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483" y="2082025"/>
            <a:ext cx="5833533" cy="13568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8E42FF-CBCE-5021-9ACD-C6FAF1C1FBF1}"/>
              </a:ext>
            </a:extLst>
          </p:cNvPr>
          <p:cNvSpPr txBox="1"/>
          <p:nvPr/>
        </p:nvSpPr>
        <p:spPr>
          <a:xfrm>
            <a:off x="529166" y="4635500"/>
            <a:ext cx="2709333" cy="43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1D332B93-3749-DB5F-67C3-4539EBBDC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94215"/>
              </p:ext>
            </p:extLst>
          </p:nvPr>
        </p:nvGraphicFramePr>
        <p:xfrm>
          <a:off x="6021916" y="4757208"/>
          <a:ext cx="5990100" cy="199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020">
                  <a:extLst>
                    <a:ext uri="{9D8B030D-6E8A-4147-A177-3AD203B41FA5}">
                      <a16:colId xmlns:a16="http://schemas.microsoft.com/office/drawing/2014/main" val="516455394"/>
                    </a:ext>
                  </a:extLst>
                </a:gridCol>
                <a:gridCol w="1198020">
                  <a:extLst>
                    <a:ext uri="{9D8B030D-6E8A-4147-A177-3AD203B41FA5}">
                      <a16:colId xmlns:a16="http://schemas.microsoft.com/office/drawing/2014/main" val="922212463"/>
                    </a:ext>
                  </a:extLst>
                </a:gridCol>
                <a:gridCol w="1198020">
                  <a:extLst>
                    <a:ext uri="{9D8B030D-6E8A-4147-A177-3AD203B41FA5}">
                      <a16:colId xmlns:a16="http://schemas.microsoft.com/office/drawing/2014/main" val="4175054865"/>
                    </a:ext>
                  </a:extLst>
                </a:gridCol>
                <a:gridCol w="1198020">
                  <a:extLst>
                    <a:ext uri="{9D8B030D-6E8A-4147-A177-3AD203B41FA5}">
                      <a16:colId xmlns:a16="http://schemas.microsoft.com/office/drawing/2014/main" val="476577540"/>
                    </a:ext>
                  </a:extLst>
                </a:gridCol>
                <a:gridCol w="1198020">
                  <a:extLst>
                    <a:ext uri="{9D8B030D-6E8A-4147-A177-3AD203B41FA5}">
                      <a16:colId xmlns:a16="http://schemas.microsoft.com/office/drawing/2014/main" val="1688531557"/>
                    </a:ext>
                  </a:extLst>
                </a:gridCol>
              </a:tblGrid>
              <a:tr h="3317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Регрессор</a:t>
                      </a:r>
                      <a:endParaRPr lang="ru-RU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1 класс</a:t>
                      </a:r>
                      <a:endParaRPr lang="ru-RU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2 класс</a:t>
                      </a:r>
                      <a:endParaRPr lang="ru-RU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3 класс</a:t>
                      </a:r>
                      <a:endParaRPr lang="ru-RU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Вся выборка</a:t>
                      </a:r>
                      <a:endParaRPr lang="ru-RU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63765643"/>
                  </a:ext>
                </a:extLst>
              </a:tr>
              <a:tr h="3317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100">
                          <a:solidFill>
                            <a:srgbClr val="ECEDEB"/>
                          </a:solidFill>
                          <a:effectLst/>
                        </a:rPr>
                        <a:t>curbweight</a:t>
                      </a:r>
                      <a:endParaRPr lang="af-ZA">
                        <a:solidFill>
                          <a:srgbClr val="ECEDEB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0.927 %</a:t>
                      </a:r>
                      <a:endParaRPr lang="ru-RU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1.427 %</a:t>
                      </a:r>
                      <a:endParaRPr lang="ru-RU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0.58 %</a:t>
                      </a:r>
                      <a:endParaRPr lang="ru-RU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1.235 %</a:t>
                      </a:r>
                      <a:endParaRPr lang="ru-RU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06788804"/>
                  </a:ext>
                </a:extLst>
              </a:tr>
              <a:tr h="3317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100">
                          <a:solidFill>
                            <a:srgbClr val="ECEDEB"/>
                          </a:solidFill>
                          <a:effectLst/>
                        </a:rPr>
                        <a:t>horsepower</a:t>
                      </a:r>
                      <a:endParaRPr lang="af-ZA">
                        <a:solidFill>
                          <a:srgbClr val="ECEDEB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0.17 %</a:t>
                      </a:r>
                      <a:endParaRPr lang="ru-RU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0.519 %</a:t>
                      </a:r>
                      <a:endParaRPr lang="ru-RU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0.204 %</a:t>
                      </a:r>
                      <a:endParaRPr lang="ru-RU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0.336 %</a:t>
                      </a:r>
                      <a:endParaRPr lang="ru-RU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343056632"/>
                  </a:ext>
                </a:extLst>
              </a:tr>
              <a:tr h="3317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100">
                          <a:solidFill>
                            <a:srgbClr val="ECEDEB"/>
                          </a:solidFill>
                          <a:effectLst/>
                        </a:rPr>
                        <a:t>carwidth</a:t>
                      </a:r>
                      <a:endParaRPr lang="af-ZA">
                        <a:solidFill>
                          <a:srgbClr val="ECEDEB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1.112 %</a:t>
                      </a:r>
                      <a:endParaRPr lang="ru-RU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1.477 %</a:t>
                      </a:r>
                      <a:endParaRPr lang="ru-RU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4.421 %</a:t>
                      </a:r>
                      <a:endParaRPr lang="ru-RU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4.255 %</a:t>
                      </a:r>
                      <a:endParaRPr lang="ru-RU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232406713"/>
                  </a:ext>
                </a:extLst>
              </a:tr>
              <a:tr h="3317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100">
                          <a:solidFill>
                            <a:srgbClr val="ECEDEB"/>
                          </a:solidFill>
                          <a:effectLst/>
                        </a:rPr>
                        <a:t>carlength</a:t>
                      </a:r>
                      <a:endParaRPr lang="af-ZA">
                        <a:solidFill>
                          <a:srgbClr val="ECEDEB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0.887 %</a:t>
                      </a:r>
                      <a:endParaRPr lang="ru-RU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-0.362 %</a:t>
                      </a:r>
                      <a:endParaRPr lang="ru-RU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-1.916 %</a:t>
                      </a:r>
                      <a:endParaRPr lang="ru-RU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-1.151 %</a:t>
                      </a:r>
                      <a:endParaRPr lang="ru-RU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9659461"/>
                  </a:ext>
                </a:extLst>
              </a:tr>
              <a:tr h="3317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100">
                          <a:solidFill>
                            <a:srgbClr val="ECEDEB"/>
                          </a:solidFill>
                          <a:effectLst/>
                        </a:rPr>
                        <a:t>wheelbase</a:t>
                      </a:r>
                      <a:endParaRPr lang="af-ZA">
                        <a:solidFill>
                          <a:srgbClr val="ECEDEB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-0.789 %</a:t>
                      </a:r>
                      <a:endParaRPr lang="ru-RU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1.187 %</a:t>
                      </a:r>
                      <a:endParaRPr lang="ru-RU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1.05 %</a:t>
                      </a:r>
                      <a:endParaRPr lang="ru-RU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0.847 %</a:t>
                      </a:r>
                      <a:endParaRPr lang="ru-RU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25877395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60F9D7E-15FF-DBD1-2687-DB911D28C80C}"/>
              </a:ext>
            </a:extLst>
          </p:cNvPr>
          <p:cNvSpPr txBox="1"/>
          <p:nvPr/>
        </p:nvSpPr>
        <p:spPr>
          <a:xfrm>
            <a:off x="190501" y="1762123"/>
            <a:ext cx="5238748" cy="31836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400">
                <a:latin typeface="Arial"/>
                <a:cs typeface="Arial"/>
              </a:rPr>
              <a:t>Ранжирование факторов по силе влияния: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3A1A33C-9199-E384-B678-891457946936}"/>
              </a:ext>
            </a:extLst>
          </p:cNvPr>
          <p:cNvSpPr/>
          <p:nvPr/>
        </p:nvSpPr>
        <p:spPr>
          <a:xfrm>
            <a:off x="6037792" y="1762124"/>
            <a:ext cx="6006041" cy="192934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40D4F1-4470-F74D-4165-56B9EB476EB4}"/>
              </a:ext>
            </a:extLst>
          </p:cNvPr>
          <p:cNvSpPr txBox="1"/>
          <p:nvPr/>
        </p:nvSpPr>
        <p:spPr>
          <a:xfrm>
            <a:off x="6037793" y="4228040"/>
            <a:ext cx="5937247" cy="307777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400">
                <a:latin typeface="Arial"/>
                <a:cs typeface="Arial"/>
              </a:rPr>
              <a:t>Коэффициенты эластичности для разных моделей</a:t>
            </a:r>
            <a:endParaRPr lang="ru-RU"/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77A1C0CF-3ADE-8BD7-3E22-A9974FA971E0}"/>
              </a:ext>
            </a:extLst>
          </p:cNvPr>
          <p:cNvSpPr txBox="1"/>
          <p:nvPr/>
        </p:nvSpPr>
        <p:spPr>
          <a:xfrm>
            <a:off x="6551084" y="1762123"/>
            <a:ext cx="4661957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latin typeface="Arial"/>
                <a:cs typeface="Arial"/>
              </a:rPr>
              <a:t>Уравнения типологической регрессии: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4892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33900181-7B1C-B00C-57E5-88981DCB835A}"/>
              </a:ext>
            </a:extLst>
          </p:cNvPr>
          <p:cNvSpPr/>
          <p:nvPr/>
        </p:nvSpPr>
        <p:spPr>
          <a:xfrm>
            <a:off x="306936" y="1448837"/>
            <a:ext cx="5533741" cy="2841281"/>
          </a:xfrm>
          <a:prstGeom prst="roundRect">
            <a:avLst>
              <a:gd name="adj" fmla="val 3464"/>
            </a:avLst>
          </a:prstGeom>
          <a:solidFill>
            <a:schemeClr val="bg1"/>
          </a:solidFill>
          <a:ln>
            <a:solidFill>
              <a:srgbClr val="ECEDEB"/>
            </a:solidFill>
          </a:ln>
          <a:effectLst>
            <a:outerShdw blurRad="825500" sx="103000" sy="103000" algn="ctr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6440F-7E57-3A91-A103-D0611A180E1F}"/>
              </a:ext>
            </a:extLst>
          </p:cNvPr>
          <p:cNvSpPr txBox="1"/>
          <p:nvPr/>
        </p:nvSpPr>
        <p:spPr>
          <a:xfrm>
            <a:off x="1319297" y="465085"/>
            <a:ext cx="5652000" cy="50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500"/>
              </a:spcBef>
              <a:spcAft>
                <a:spcPts val="800"/>
              </a:spcAft>
            </a:pPr>
            <a:r>
              <a:rPr lang="ru-RU" sz="2800" b="1" i="0" u="none" strike="noStrike">
                <a:solidFill>
                  <a:sysClr val="windowText" lastClr="000000"/>
                </a:solidFill>
                <a:effectLst/>
                <a:latin typeface="Arial Black" panose="020B0A04020102020204" pitchFamily="34" charset="0"/>
              </a:rPr>
              <a:t>Дискриминантный анализ</a:t>
            </a:r>
          </a:p>
          <a:p>
            <a:pPr rtl="0" fontAlgn="base">
              <a:spcBef>
                <a:spcPts val="1500"/>
              </a:spcBef>
              <a:spcAft>
                <a:spcPts val="800"/>
              </a:spcAft>
            </a:pPr>
            <a:endParaRPr lang="ru-RU" sz="3200" b="1" i="0" u="none" strike="noStrike">
              <a:solidFill>
                <a:sysClr val="windowText" lastClr="000000"/>
              </a:solidFill>
              <a:effectLst/>
              <a:latin typeface="Arial Black" panose="020B0A04020102020204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FFB5B78-2402-A991-49B1-B6E631422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98" y="4036728"/>
            <a:ext cx="3068079" cy="2689910"/>
          </a:xfrm>
          <a:prstGeom prst="rect">
            <a:avLst/>
          </a:prstGeom>
          <a:noFill/>
          <a:ln>
            <a:solidFill>
              <a:srgbClr val="ECEDE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F9B570-8422-1468-A7C4-B6C3DF1F3881}"/>
              </a:ext>
            </a:extLst>
          </p:cNvPr>
          <p:cNvSpPr txBox="1"/>
          <p:nvPr/>
        </p:nvSpPr>
        <p:spPr>
          <a:xfrm>
            <a:off x="652298" y="1177216"/>
            <a:ext cx="1178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</a:t>
            </a:r>
            <a:r>
              <a:rPr lang="ru-RU" sz="1400" b="0" i="0">
                <a:solidFill>
                  <a:srgbClr val="333333"/>
                </a:solidFill>
                <a:effectLst/>
                <a:latin typeface="Helvetica Neue"/>
              </a:rPr>
              <a:t>ля проведения дискриминантного анализа </a:t>
            </a:r>
            <a:r>
              <a:rPr lang="ru-RU" sz="1400" b="0" i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воспользуемся результатами алгоритма k-средних для выделения 3 кластеров</a:t>
            </a:r>
            <a:endParaRPr lang="ru-RU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107D2B-2E3E-C7FE-2BBB-A5F3F623592A}"/>
              </a:ext>
            </a:extLst>
          </p:cNvPr>
          <p:cNvSpPr txBox="1"/>
          <p:nvPr/>
        </p:nvSpPr>
        <p:spPr>
          <a:xfrm>
            <a:off x="555785" y="1618782"/>
            <a:ext cx="3777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>
                <a:latin typeface="Arial" panose="020B0604020202020204" pitchFamily="34" charset="0"/>
                <a:cs typeface="Arial" panose="020B0604020202020204" pitchFamily="34" charset="0"/>
              </a:rPr>
              <a:t>Результаты дискриминантной функции: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E1935-85A8-7486-3F26-E936988F5435}"/>
              </a:ext>
            </a:extLst>
          </p:cNvPr>
          <p:cNvSpPr txBox="1"/>
          <p:nvPr/>
        </p:nvSpPr>
        <p:spPr>
          <a:xfrm>
            <a:off x="555785" y="1982051"/>
            <a:ext cx="5016897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1400">
                <a:solidFill>
                  <a:srgbClr val="333333"/>
                </a:solidFill>
                <a:latin typeface="Arial"/>
                <a:cs typeface="Times New Roman"/>
              </a:rPr>
              <a:t>Полученное значение </a:t>
            </a:r>
            <a:r>
              <a:rPr lang="ru-RU" sz="1400" b="1">
                <a:solidFill>
                  <a:srgbClr val="333333"/>
                </a:solidFill>
                <a:latin typeface="Arial"/>
                <a:cs typeface="Times New Roman"/>
              </a:rPr>
              <a:t>лямбды-Уилкса - 0,05</a:t>
            </a:r>
            <a:r>
              <a:rPr lang="ru-RU" sz="1400">
                <a:solidFill>
                  <a:srgbClr val="333333"/>
                </a:solidFill>
                <a:latin typeface="Arial"/>
                <a:cs typeface="Times New Roman"/>
              </a:rPr>
              <a:t>, что довольно близко к 0, что говорит о качественном разделении на классы.</a:t>
            </a:r>
            <a:endParaRPr lang="ru-RU" sz="1400">
              <a:latin typeface="Arial"/>
              <a:cs typeface="Calibri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E43F192-7DF3-5D90-0EDA-628C86888F9C}"/>
              </a:ext>
            </a:extLst>
          </p:cNvPr>
          <p:cNvSpPr/>
          <p:nvPr/>
        </p:nvSpPr>
        <p:spPr>
          <a:xfrm>
            <a:off x="5996790" y="4547573"/>
            <a:ext cx="5715140" cy="2024606"/>
          </a:xfrm>
          <a:prstGeom prst="roundRect">
            <a:avLst>
              <a:gd name="adj" fmla="val 5794"/>
            </a:avLst>
          </a:prstGeom>
          <a:solidFill>
            <a:schemeClr val="bg1"/>
          </a:solidFill>
          <a:ln>
            <a:solidFill>
              <a:srgbClr val="ECEDEB"/>
            </a:solidFill>
          </a:ln>
          <a:effectLst>
            <a:outerShdw blurRad="825500" sx="103000" sy="103000" algn="ctr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A051A1-A570-5C1D-067C-E40F48486BD2}"/>
              </a:ext>
            </a:extLst>
          </p:cNvPr>
          <p:cNvSpPr txBox="1"/>
          <p:nvPr/>
        </p:nvSpPr>
        <p:spPr>
          <a:xfrm>
            <a:off x="6005414" y="4122175"/>
            <a:ext cx="570651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1400" b="1">
                <a:solidFill>
                  <a:srgbClr val="333333"/>
                </a:solidFill>
                <a:latin typeface="Arial"/>
                <a:cs typeface="Arial"/>
              </a:rPr>
              <a:t>Отнесение 4 наблюдений к выделенным кластерам.</a:t>
            </a:r>
            <a:endParaRPr lang="ru-RU" sz="1400" b="1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Рисунок 26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CBC59B06-4754-5849-B817-9826A94ADA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33" y="510224"/>
            <a:ext cx="413364" cy="413364"/>
          </a:xfrm>
          <a:prstGeom prst="rect">
            <a:avLst/>
          </a:prstGeom>
        </p:spPr>
      </p:pic>
      <p:pic>
        <p:nvPicPr>
          <p:cNvPr id="15" name="Рисунок 1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517C8DB-F647-3704-2E0C-D89404C06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94" y="2866484"/>
            <a:ext cx="5152767" cy="929383"/>
          </a:xfrm>
          <a:prstGeom prst="rect">
            <a:avLst/>
          </a:prstGeom>
        </p:spPr>
      </p:pic>
      <p:pic>
        <p:nvPicPr>
          <p:cNvPr id="16" name="Рисунок 1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DA5F71FA-DBAC-E3E4-7761-C1F2489B8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577" y="4478359"/>
            <a:ext cx="5708820" cy="1085640"/>
          </a:xfrm>
          <a:prstGeom prst="rect">
            <a:avLst/>
          </a:prstGeom>
        </p:spPr>
      </p:pic>
      <p:pic>
        <p:nvPicPr>
          <p:cNvPr id="17" name="Рисунок 1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332C033-CDB7-7F37-7C39-129F0CACF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6585" y="5629065"/>
            <a:ext cx="3587577" cy="11859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D7727A-B4B0-380A-F819-0512E9C17F9E}"/>
              </a:ext>
            </a:extLst>
          </p:cNvPr>
          <p:cNvSpPr txBox="1"/>
          <p:nvPr/>
        </p:nvSpPr>
        <p:spPr>
          <a:xfrm>
            <a:off x="5832764" y="1491673"/>
            <a:ext cx="5340926" cy="380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>
                <a:latin typeface="Arial"/>
              </a:rPr>
              <a:t>Классификационная матрица:</a:t>
            </a:r>
            <a:r>
              <a:rPr lang="ru-RU">
                <a:latin typeface="Arial"/>
                <a:cs typeface="Arial"/>
              </a:rPr>
              <a:t>​</a:t>
            </a:r>
            <a:endParaRPr lang="ru-RU"/>
          </a:p>
        </p:txBody>
      </p:sp>
      <p:pic>
        <p:nvPicPr>
          <p:cNvPr id="19" name="Picture 10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239A935F-3643-F149-CF4E-5BBEEE4BF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890" y="1870835"/>
            <a:ext cx="208597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61183D8-342D-0A9B-0D0F-E2A25D2E65E7}"/>
              </a:ext>
            </a:extLst>
          </p:cNvPr>
          <p:cNvSpPr txBox="1"/>
          <p:nvPr/>
        </p:nvSpPr>
        <p:spPr>
          <a:xfrm>
            <a:off x="8707581" y="1872674"/>
            <a:ext cx="288174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b="1" i="1">
                <a:solidFill>
                  <a:srgbClr val="333333"/>
                </a:solidFill>
                <a:latin typeface="Arial"/>
                <a:cs typeface="Segoe UI"/>
              </a:rPr>
              <a:t>Доля ошибки классификации:</a:t>
            </a:r>
            <a:r>
              <a:rPr lang="en-US" sz="1600">
                <a:solidFill>
                  <a:srgbClr val="333333"/>
                </a:solidFill>
                <a:latin typeface="Arial"/>
                <a:cs typeface="Segoe UI"/>
              </a:rPr>
              <a:t>​</a:t>
            </a:r>
          </a:p>
          <a:p>
            <a:r>
              <a:rPr lang="ru-RU" sz="1600" i="1">
                <a:solidFill>
                  <a:srgbClr val="333333"/>
                </a:solidFill>
                <a:latin typeface="Arial"/>
                <a:cs typeface="Segoe UI"/>
              </a:rPr>
              <a:t>1 класс </a:t>
            </a:r>
            <a:r>
              <a:rPr lang="ru-RU" sz="1600">
                <a:solidFill>
                  <a:srgbClr val="333333"/>
                </a:solidFill>
                <a:latin typeface="Arial"/>
                <a:cs typeface="Segoe UI"/>
              </a:rPr>
              <a:t>-19,23%, ​</a:t>
            </a:r>
          </a:p>
          <a:p>
            <a:r>
              <a:rPr lang="ru-RU" sz="1600" i="1">
                <a:solidFill>
                  <a:srgbClr val="333333"/>
                </a:solidFill>
                <a:latin typeface="Arial"/>
                <a:cs typeface="Segoe UI"/>
              </a:rPr>
              <a:t>2 класс </a:t>
            </a:r>
            <a:r>
              <a:rPr lang="ru-RU" sz="1600">
                <a:solidFill>
                  <a:srgbClr val="333333"/>
                </a:solidFill>
                <a:latin typeface="Arial"/>
                <a:cs typeface="Segoe UI"/>
              </a:rPr>
              <a:t>- прогнозы были сделаны абсолютно верно,</a:t>
            </a:r>
            <a:r>
              <a:rPr lang="en-US" sz="1600">
                <a:solidFill>
                  <a:srgbClr val="333333"/>
                </a:solidFill>
                <a:latin typeface="Arial"/>
                <a:cs typeface="Segoe UI"/>
              </a:rPr>
              <a:t>​</a:t>
            </a:r>
          </a:p>
          <a:p>
            <a:r>
              <a:rPr lang="ru-RU" sz="1600" i="1">
                <a:solidFill>
                  <a:srgbClr val="333333"/>
                </a:solidFill>
                <a:latin typeface="Arial"/>
                <a:cs typeface="Segoe UI"/>
              </a:rPr>
              <a:t>3 класс </a:t>
            </a:r>
            <a:r>
              <a:rPr lang="ru-RU" sz="1600">
                <a:solidFill>
                  <a:srgbClr val="333333"/>
                </a:solidFill>
                <a:latin typeface="Arial"/>
                <a:cs typeface="Segoe UI"/>
              </a:rPr>
              <a:t>- 5,56%.</a:t>
            </a:r>
            <a:r>
              <a:rPr lang="en-US" sz="1600">
                <a:solidFill>
                  <a:srgbClr val="333333"/>
                </a:solidFill>
                <a:latin typeface="Arial"/>
                <a:cs typeface="Segoe UI"/>
              </a:rPr>
              <a:t>​</a:t>
            </a:r>
          </a:p>
          <a:p>
            <a:r>
              <a:rPr lang="ru-RU" sz="1600" i="1">
                <a:solidFill>
                  <a:srgbClr val="333333"/>
                </a:solidFill>
                <a:latin typeface="Arial"/>
                <a:cs typeface="Segoe UI"/>
              </a:rPr>
              <a:t>Вся выборка </a:t>
            </a:r>
            <a:r>
              <a:rPr lang="ru-RU" sz="1600">
                <a:solidFill>
                  <a:srgbClr val="333333"/>
                </a:solidFill>
                <a:latin typeface="Arial"/>
                <a:cs typeface="Segoe UI"/>
              </a:rPr>
              <a:t>- 8,26%​</a:t>
            </a:r>
          </a:p>
        </p:txBody>
      </p:sp>
      <p:pic>
        <p:nvPicPr>
          <p:cNvPr id="9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C46A376-74E2-E9A8-1DB4-467C406325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1850" y="5554491"/>
            <a:ext cx="13239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22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5C0076-4CC4-9284-1725-813D0E57C0D4}"/>
              </a:ext>
            </a:extLst>
          </p:cNvPr>
          <p:cNvSpPr txBox="1"/>
          <p:nvPr/>
        </p:nvSpPr>
        <p:spPr>
          <a:xfrm>
            <a:off x="2963563" y="1192428"/>
            <a:ext cx="6275171" cy="3786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>
                <a:solidFill>
                  <a:srgbClr val="333333"/>
                </a:solidFill>
                <a:latin typeface="Arial"/>
              </a:rPr>
              <a:t>Гистограммы 1-ой и 2-ой дискриминантных функции</a:t>
            </a:r>
            <a:r>
              <a:rPr lang="ru-RU">
                <a:solidFill>
                  <a:srgbClr val="333333"/>
                </a:solidFill>
                <a:latin typeface="Arial"/>
                <a:cs typeface="Arial"/>
              </a:rPr>
              <a:t>​</a:t>
            </a:r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C049064-97A6-1E2B-481D-5D11FD930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92" y="2277226"/>
            <a:ext cx="4695630" cy="3393815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22988910-F3EB-5948-563A-C5EF8D53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442" y="2364899"/>
            <a:ext cx="4843846" cy="3311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478235-E1A4-577C-B801-7DAB4DDE7493}"/>
              </a:ext>
            </a:extLst>
          </p:cNvPr>
          <p:cNvSpPr txBox="1"/>
          <p:nvPr/>
        </p:nvSpPr>
        <p:spPr>
          <a:xfrm>
            <a:off x="1457038" y="6251002"/>
            <a:ext cx="946265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400" b="1" i="1">
                <a:solidFill>
                  <a:srgbClr val="333333"/>
                </a:solidFill>
                <a:latin typeface="Arial"/>
              </a:rPr>
              <a:t>Значения дискриминантных функций для разных групп пересекаются =</a:t>
            </a:r>
            <a:r>
              <a:rPr lang="en-US" sz="1400" b="1" i="1">
                <a:solidFill>
                  <a:srgbClr val="333333"/>
                </a:solidFill>
                <a:latin typeface="Arial"/>
              </a:rPr>
              <a:t>&gt; </a:t>
            </a:r>
            <a:r>
              <a:rPr lang="ru-RU" sz="1400" b="1" i="1">
                <a:solidFill>
                  <a:srgbClr val="333333"/>
                </a:solidFill>
                <a:latin typeface="Arial"/>
              </a:rPr>
              <a:t>ошибки в прогнозировании</a:t>
            </a:r>
            <a:r>
              <a:rPr lang="ru-RU" sz="1400" b="1">
                <a:solidFill>
                  <a:srgbClr val="333333"/>
                </a:solidFill>
                <a:latin typeface="Arial"/>
                <a:cs typeface="Arial"/>
              </a:rPr>
              <a:t>​</a:t>
            </a:r>
            <a:endParaRPr lang="ru-RU" b="1">
              <a:cs typeface="Calibri"/>
            </a:endParaRPr>
          </a:p>
        </p:txBody>
      </p:sp>
      <p:pic>
        <p:nvPicPr>
          <p:cNvPr id="4" name="Рисунок 3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2F8A2CB2-F73E-2D1B-DFF7-2AA3AFBB3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33" y="510224"/>
            <a:ext cx="413364" cy="4133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6B8F91-55B8-6FC5-1117-6D91BF98FC9C}"/>
              </a:ext>
            </a:extLst>
          </p:cNvPr>
          <p:cNvSpPr txBox="1"/>
          <p:nvPr/>
        </p:nvSpPr>
        <p:spPr>
          <a:xfrm>
            <a:off x="1357185" y="471617"/>
            <a:ext cx="611041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b="1">
                <a:latin typeface="Arial Black"/>
              </a:rPr>
              <a:t>Дискриминантный анализ</a:t>
            </a:r>
            <a:r>
              <a:rPr lang="ru-RU" sz="2800">
                <a:latin typeface="Arial Black"/>
              </a:rPr>
              <a:t>​</a:t>
            </a:r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DBA59C8-AD84-450E-EAAF-0D3169F38C88}"/>
              </a:ext>
            </a:extLst>
          </p:cNvPr>
          <p:cNvSpPr/>
          <p:nvPr/>
        </p:nvSpPr>
        <p:spPr>
          <a:xfrm>
            <a:off x="1927857" y="1783319"/>
            <a:ext cx="2476500" cy="4346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>
                <a:solidFill>
                  <a:srgbClr val="404040"/>
                </a:solidFill>
                <a:latin typeface="Arial"/>
                <a:cs typeface="Arial"/>
              </a:rPr>
              <a:t>LD1</a:t>
            </a:r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D87D8E8-5B31-3580-CFFE-1974198B4E94}"/>
              </a:ext>
            </a:extLst>
          </p:cNvPr>
          <p:cNvSpPr/>
          <p:nvPr/>
        </p:nvSpPr>
        <p:spPr>
          <a:xfrm>
            <a:off x="7546115" y="1783319"/>
            <a:ext cx="2476500" cy="4346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solidFill>
                  <a:srgbClr val="404040"/>
                </a:solidFill>
                <a:latin typeface="Arial"/>
              </a:rPr>
              <a:t>LD2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9059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C53B79-4558-8C5E-EFC3-5971BABB9DFA}"/>
              </a:ext>
            </a:extLst>
          </p:cNvPr>
          <p:cNvSpPr txBox="1"/>
          <p:nvPr/>
        </p:nvSpPr>
        <p:spPr>
          <a:xfrm>
            <a:off x="771297" y="1222232"/>
            <a:ext cx="1070847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rgbClr val="333333"/>
                </a:solidFill>
                <a:latin typeface="Arial"/>
                <a:ea typeface="+mn-lt"/>
                <a:cs typeface="+mn-lt"/>
              </a:rPr>
              <a:t>В начале работы были выдвинуты гипотезы, резюмируем получившиеся результаты: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BC992837-4E28-1EFA-276B-AADA280E9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3" y="438150"/>
            <a:ext cx="552450" cy="552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4C1704-28DB-0DBF-EEDD-C9DD86ED47DC}"/>
              </a:ext>
            </a:extLst>
          </p:cNvPr>
          <p:cNvSpPr txBox="1"/>
          <p:nvPr/>
        </p:nvSpPr>
        <p:spPr>
          <a:xfrm>
            <a:off x="1319297" y="465085"/>
            <a:ext cx="5652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 fontAlgn="base">
              <a:spcBef>
                <a:spcPts val="1500"/>
              </a:spcBef>
              <a:spcAft>
                <a:spcPts val="800"/>
              </a:spcAft>
            </a:pPr>
            <a:r>
              <a:rPr lang="ru-RU" sz="2800" b="1">
                <a:latin typeface="Arial Black"/>
              </a:rPr>
              <a:t>Выводы</a:t>
            </a:r>
            <a:endParaRPr lang="ru-RU" sz="2800" b="1" i="0" u="none" strike="noStrike">
              <a:effectLst/>
              <a:latin typeface="Arial Black" panose="020B0A04020102020204" pitchFamily="34" charset="0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FC2F60ED-0F3D-F3D5-DABC-36E0C6EFD0BD}"/>
              </a:ext>
            </a:extLst>
          </p:cNvPr>
          <p:cNvSpPr/>
          <p:nvPr/>
        </p:nvSpPr>
        <p:spPr>
          <a:xfrm>
            <a:off x="891540" y="2179320"/>
            <a:ext cx="10500360" cy="43967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33333"/>
                </a:solidFill>
                <a:latin typeface="Arial"/>
                <a:ea typeface="+mn-lt"/>
                <a:cs typeface="+mn-lt"/>
              </a:rPr>
              <a:t>Гипотеза о нормальности распределения зависимой переменной отвергается</a:t>
            </a:r>
            <a:br>
              <a:rPr lang="ru-RU" sz="2000" dirty="0">
                <a:solidFill>
                  <a:srgbClr val="333333"/>
                </a:solidFill>
                <a:latin typeface="Arial"/>
                <a:ea typeface="+mn-lt"/>
                <a:cs typeface="+mn-lt"/>
              </a:rPr>
            </a:br>
            <a:endParaRPr lang="ru-RU" sz="2000" dirty="0">
              <a:solidFill>
                <a:srgbClr val="333333"/>
              </a:solidFill>
              <a:latin typeface="Arial"/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33333"/>
                </a:solidFill>
                <a:latin typeface="Arial"/>
                <a:ea typeface="+mn-lt"/>
                <a:cs typeface="+mn-lt"/>
              </a:rPr>
              <a:t>Группа факторов габариты машины действительно оказывает значительное влияние на цену, все признаки из этой группы были включены в уравнение линейной регрессии, два - в уравнение нелинейной регрессии</a:t>
            </a:r>
            <a:br>
              <a:rPr lang="ru-RU" sz="2000" dirty="0">
                <a:solidFill>
                  <a:srgbClr val="333333"/>
                </a:solidFill>
                <a:latin typeface="Arial"/>
                <a:ea typeface="+mn-lt"/>
                <a:cs typeface="+mn-lt"/>
              </a:rPr>
            </a:br>
            <a:endParaRPr lang="ru-RU" sz="2000" dirty="0">
              <a:solidFill>
                <a:srgbClr val="333333"/>
              </a:solidFill>
              <a:latin typeface="Arial"/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33333"/>
                </a:solidFill>
                <a:latin typeface="Arial"/>
                <a:ea typeface="+mn-lt"/>
                <a:cs typeface="+mn-lt"/>
              </a:rPr>
              <a:t>Признаки из группы прочее действительно имеют близкую к функциональной зависимость с ценой, об этом говорят большие значения парных коэффициентов корреляции</a:t>
            </a:r>
            <a:br>
              <a:rPr lang="ru-RU" sz="2000" dirty="0">
                <a:solidFill>
                  <a:srgbClr val="333333"/>
                </a:solidFill>
                <a:latin typeface="Arial"/>
                <a:ea typeface="+mn-lt"/>
                <a:cs typeface="+mn-lt"/>
              </a:rPr>
            </a:br>
            <a:endParaRPr lang="ru-RU" sz="2000" dirty="0">
              <a:solidFill>
                <a:srgbClr val="333333"/>
              </a:solidFill>
              <a:latin typeface="Arial"/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33333"/>
                </a:solidFill>
                <a:latin typeface="Arial"/>
                <a:cs typeface="Calibri"/>
              </a:rPr>
              <a:t>В ходе кластеризации действительно были выделены три кластера, но в случае проведения </a:t>
            </a:r>
            <a:r>
              <a:rPr lang="ru-RU" sz="2000" dirty="0" err="1">
                <a:solidFill>
                  <a:srgbClr val="333333"/>
                </a:solidFill>
                <a:latin typeface="Arial"/>
                <a:cs typeface="Calibri"/>
              </a:rPr>
              <a:t>регрессионого</a:t>
            </a:r>
            <a:r>
              <a:rPr lang="ru-RU" sz="2000" dirty="0">
                <a:solidFill>
                  <a:srgbClr val="333333"/>
                </a:solidFill>
                <a:latin typeface="Arial"/>
                <a:cs typeface="Calibri"/>
              </a:rPr>
              <a:t> анализа  правильнее построить модели по всей выборке.</a:t>
            </a:r>
          </a:p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671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8E9660-F451-0DB2-817C-C24FB97E8D4C}"/>
              </a:ext>
            </a:extLst>
          </p:cNvPr>
          <p:cNvSpPr txBox="1"/>
          <p:nvPr/>
        </p:nvSpPr>
        <p:spPr>
          <a:xfrm>
            <a:off x="850900" y="463034"/>
            <a:ext cx="5716814" cy="523220"/>
          </a:xfrm>
          <a:prstGeom prst="rect">
            <a:avLst/>
          </a:prstGeom>
          <a:noFill/>
        </p:spPr>
        <p:txBody>
          <a:bodyPr wrap="square" lIns="79200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ru-RU" sz="2800">
                <a:solidFill>
                  <a:srgbClr val="000000"/>
                </a:solidFill>
                <a:latin typeface="Arial Black" panose="020B0A04020102020204" pitchFamily="34" charset="0"/>
              </a:rPr>
              <a:t>Постановка задачи</a:t>
            </a:r>
            <a:endParaRPr lang="ru-RU" sz="2800" b="0" i="0" u="none" strike="noStrike"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</p:txBody>
      </p:sp>
      <p:grpSp>
        <p:nvGrpSpPr>
          <p:cNvPr id="21" name="Group 40">
            <a:extLst>
              <a:ext uri="{FF2B5EF4-FFF2-40B4-BE49-F238E27FC236}">
                <a16:creationId xmlns:a16="http://schemas.microsoft.com/office/drawing/2014/main" id="{9419EA84-3CBA-D13A-9442-D217B780644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1226" y="499814"/>
            <a:ext cx="458290" cy="480810"/>
            <a:chOff x="3626" y="1924"/>
            <a:chExt cx="407" cy="427"/>
          </a:xfrm>
          <a:solidFill>
            <a:schemeClr val="tx1"/>
          </a:solidFill>
        </p:grpSpPr>
        <p:sp>
          <p:nvSpPr>
            <p:cNvPr id="22" name="Freeform 41">
              <a:extLst>
                <a:ext uri="{FF2B5EF4-FFF2-40B4-BE49-F238E27FC236}">
                  <a16:creationId xmlns:a16="http://schemas.microsoft.com/office/drawing/2014/main" id="{3C3C324C-0F3C-EDD5-5E67-3F3335371B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6" y="1924"/>
              <a:ext cx="407" cy="71"/>
            </a:xfrm>
            <a:custGeom>
              <a:avLst/>
              <a:gdLst>
                <a:gd name="T0" fmla="*/ 270 w 276"/>
                <a:gd name="T1" fmla="*/ 48 h 48"/>
                <a:gd name="T2" fmla="*/ 6 w 276"/>
                <a:gd name="T3" fmla="*/ 48 h 48"/>
                <a:gd name="T4" fmla="*/ 0 w 276"/>
                <a:gd name="T5" fmla="*/ 42 h 48"/>
                <a:gd name="T6" fmla="*/ 0 w 276"/>
                <a:gd name="T7" fmla="*/ 6 h 48"/>
                <a:gd name="T8" fmla="*/ 6 w 276"/>
                <a:gd name="T9" fmla="*/ 0 h 48"/>
                <a:gd name="T10" fmla="*/ 270 w 276"/>
                <a:gd name="T11" fmla="*/ 0 h 48"/>
                <a:gd name="T12" fmla="*/ 276 w 276"/>
                <a:gd name="T13" fmla="*/ 6 h 48"/>
                <a:gd name="T14" fmla="*/ 276 w 276"/>
                <a:gd name="T15" fmla="*/ 42 h 48"/>
                <a:gd name="T16" fmla="*/ 270 w 276"/>
                <a:gd name="T17" fmla="*/ 48 h 48"/>
                <a:gd name="T18" fmla="*/ 12 w 276"/>
                <a:gd name="T19" fmla="*/ 36 h 48"/>
                <a:gd name="T20" fmla="*/ 264 w 276"/>
                <a:gd name="T21" fmla="*/ 36 h 48"/>
                <a:gd name="T22" fmla="*/ 264 w 276"/>
                <a:gd name="T23" fmla="*/ 12 h 48"/>
                <a:gd name="T24" fmla="*/ 12 w 276"/>
                <a:gd name="T25" fmla="*/ 12 h 48"/>
                <a:gd name="T26" fmla="*/ 12 w 276"/>
                <a:gd name="T27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6" h="48">
                  <a:moveTo>
                    <a:pt x="270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2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3" y="0"/>
                    <a:pt x="276" y="3"/>
                    <a:pt x="276" y="6"/>
                  </a:cubicBezTo>
                  <a:cubicBezTo>
                    <a:pt x="276" y="42"/>
                    <a:pt x="276" y="42"/>
                    <a:pt x="276" y="42"/>
                  </a:cubicBezTo>
                  <a:cubicBezTo>
                    <a:pt x="276" y="45"/>
                    <a:pt x="273" y="48"/>
                    <a:pt x="270" y="48"/>
                  </a:cubicBezTo>
                  <a:close/>
                  <a:moveTo>
                    <a:pt x="12" y="36"/>
                  </a:moveTo>
                  <a:cubicBezTo>
                    <a:pt x="264" y="36"/>
                    <a:pt x="264" y="36"/>
                    <a:pt x="264" y="36"/>
                  </a:cubicBezTo>
                  <a:cubicBezTo>
                    <a:pt x="264" y="12"/>
                    <a:pt x="264" y="12"/>
                    <a:pt x="26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23" name="Freeform 42">
              <a:extLst>
                <a:ext uri="{FF2B5EF4-FFF2-40B4-BE49-F238E27FC236}">
                  <a16:creationId xmlns:a16="http://schemas.microsoft.com/office/drawing/2014/main" id="{522B0E3E-DFE9-862D-5B49-CA6851487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6" y="2226"/>
              <a:ext cx="406" cy="18"/>
            </a:xfrm>
            <a:custGeom>
              <a:avLst/>
              <a:gdLst>
                <a:gd name="T0" fmla="*/ 269 w 275"/>
                <a:gd name="T1" fmla="*/ 12 h 12"/>
                <a:gd name="T2" fmla="*/ 6 w 275"/>
                <a:gd name="T3" fmla="*/ 12 h 12"/>
                <a:gd name="T4" fmla="*/ 0 w 275"/>
                <a:gd name="T5" fmla="*/ 6 h 12"/>
                <a:gd name="T6" fmla="*/ 6 w 275"/>
                <a:gd name="T7" fmla="*/ 0 h 12"/>
                <a:gd name="T8" fmla="*/ 269 w 275"/>
                <a:gd name="T9" fmla="*/ 0 h 12"/>
                <a:gd name="T10" fmla="*/ 275 w 275"/>
                <a:gd name="T11" fmla="*/ 6 h 12"/>
                <a:gd name="T12" fmla="*/ 269 w 27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12">
                  <a:moveTo>
                    <a:pt x="269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73" y="0"/>
                    <a:pt x="275" y="3"/>
                    <a:pt x="275" y="6"/>
                  </a:cubicBezTo>
                  <a:cubicBezTo>
                    <a:pt x="275" y="9"/>
                    <a:pt x="273" y="12"/>
                    <a:pt x="26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24" name="Freeform 43">
              <a:extLst>
                <a:ext uri="{FF2B5EF4-FFF2-40B4-BE49-F238E27FC236}">
                  <a16:creationId xmlns:a16="http://schemas.microsoft.com/office/drawing/2014/main" id="{05B62014-55F7-D1FB-F5C5-4CD57DD8BF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1" y="1978"/>
              <a:ext cx="337" cy="266"/>
            </a:xfrm>
            <a:custGeom>
              <a:avLst/>
              <a:gdLst>
                <a:gd name="T0" fmla="*/ 222 w 228"/>
                <a:gd name="T1" fmla="*/ 180 h 180"/>
                <a:gd name="T2" fmla="*/ 6 w 228"/>
                <a:gd name="T3" fmla="*/ 180 h 180"/>
                <a:gd name="T4" fmla="*/ 0 w 228"/>
                <a:gd name="T5" fmla="*/ 174 h 180"/>
                <a:gd name="T6" fmla="*/ 0 w 228"/>
                <a:gd name="T7" fmla="*/ 6 h 180"/>
                <a:gd name="T8" fmla="*/ 6 w 228"/>
                <a:gd name="T9" fmla="*/ 0 h 180"/>
                <a:gd name="T10" fmla="*/ 222 w 228"/>
                <a:gd name="T11" fmla="*/ 0 h 180"/>
                <a:gd name="T12" fmla="*/ 228 w 228"/>
                <a:gd name="T13" fmla="*/ 6 h 180"/>
                <a:gd name="T14" fmla="*/ 228 w 228"/>
                <a:gd name="T15" fmla="*/ 174 h 180"/>
                <a:gd name="T16" fmla="*/ 222 w 228"/>
                <a:gd name="T17" fmla="*/ 180 h 180"/>
                <a:gd name="T18" fmla="*/ 12 w 228"/>
                <a:gd name="T19" fmla="*/ 168 h 180"/>
                <a:gd name="T20" fmla="*/ 216 w 228"/>
                <a:gd name="T21" fmla="*/ 168 h 180"/>
                <a:gd name="T22" fmla="*/ 216 w 228"/>
                <a:gd name="T23" fmla="*/ 12 h 180"/>
                <a:gd name="T24" fmla="*/ 12 w 228"/>
                <a:gd name="T25" fmla="*/ 12 h 180"/>
                <a:gd name="T26" fmla="*/ 12 w 228"/>
                <a:gd name="T27" fmla="*/ 16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80">
                  <a:moveTo>
                    <a:pt x="222" y="180"/>
                  </a:moveTo>
                  <a:cubicBezTo>
                    <a:pt x="6" y="180"/>
                    <a:pt x="6" y="180"/>
                    <a:pt x="6" y="180"/>
                  </a:cubicBezTo>
                  <a:cubicBezTo>
                    <a:pt x="2" y="180"/>
                    <a:pt x="0" y="177"/>
                    <a:pt x="0" y="17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5" y="0"/>
                    <a:pt x="228" y="3"/>
                    <a:pt x="228" y="6"/>
                  </a:cubicBezTo>
                  <a:cubicBezTo>
                    <a:pt x="228" y="174"/>
                    <a:pt x="228" y="174"/>
                    <a:pt x="228" y="174"/>
                  </a:cubicBezTo>
                  <a:cubicBezTo>
                    <a:pt x="228" y="177"/>
                    <a:pt x="225" y="180"/>
                    <a:pt x="222" y="180"/>
                  </a:cubicBezTo>
                  <a:close/>
                  <a:moveTo>
                    <a:pt x="12" y="168"/>
                  </a:moveTo>
                  <a:cubicBezTo>
                    <a:pt x="216" y="168"/>
                    <a:pt x="216" y="168"/>
                    <a:pt x="216" y="168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25" name="Rectangle 44">
              <a:extLst>
                <a:ext uri="{FF2B5EF4-FFF2-40B4-BE49-F238E27FC236}">
                  <a16:creationId xmlns:a16="http://schemas.microsoft.com/office/drawing/2014/main" id="{FE1F0221-0EF7-A622-D5AB-9E71FAA63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1" y="2235"/>
              <a:ext cx="17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26" name="Freeform 45">
              <a:extLst>
                <a:ext uri="{FF2B5EF4-FFF2-40B4-BE49-F238E27FC236}">
                  <a16:creationId xmlns:a16="http://schemas.microsoft.com/office/drawing/2014/main" id="{E1735423-CAF0-8B14-0DDF-7AA8304790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" y="2280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0" y="48"/>
                    <a:pt x="0" y="37"/>
                    <a:pt x="0" y="24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0" y="36"/>
                    <a:pt x="36" y="31"/>
                    <a:pt x="36" y="24"/>
                  </a:cubicBezTo>
                  <a:cubicBezTo>
                    <a:pt x="36" y="17"/>
                    <a:pt x="30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C0A2A0E5-49AE-7A3B-486B-DD5A88455B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7" y="2031"/>
              <a:ext cx="159" cy="160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4" y="108"/>
                    <a:pt x="0" y="8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83" y="0"/>
                    <a:pt x="108" y="24"/>
                    <a:pt x="108" y="54"/>
                  </a:cubicBezTo>
                  <a:cubicBezTo>
                    <a:pt x="108" y="84"/>
                    <a:pt x="83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0" y="12"/>
                    <a:pt x="12" y="31"/>
                    <a:pt x="12" y="54"/>
                  </a:cubicBezTo>
                  <a:cubicBezTo>
                    <a:pt x="12" y="77"/>
                    <a:pt x="30" y="96"/>
                    <a:pt x="54" y="96"/>
                  </a:cubicBezTo>
                  <a:cubicBezTo>
                    <a:pt x="77" y="96"/>
                    <a:pt x="96" y="77"/>
                    <a:pt x="96" y="54"/>
                  </a:cubicBezTo>
                  <a:cubicBezTo>
                    <a:pt x="96" y="31"/>
                    <a:pt x="77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8F5431B3-8BEC-90B6-D221-D6E535DB3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1" y="2040"/>
              <a:ext cx="125" cy="80"/>
            </a:xfrm>
            <a:custGeom>
              <a:avLst/>
              <a:gdLst>
                <a:gd name="T0" fmla="*/ 79 w 85"/>
                <a:gd name="T1" fmla="*/ 54 h 54"/>
                <a:gd name="T2" fmla="*/ 31 w 85"/>
                <a:gd name="T3" fmla="*/ 54 h 54"/>
                <a:gd name="T4" fmla="*/ 25 w 85"/>
                <a:gd name="T5" fmla="*/ 51 h 54"/>
                <a:gd name="T6" fmla="*/ 2 w 85"/>
                <a:gd name="T7" fmla="*/ 9 h 54"/>
                <a:gd name="T8" fmla="*/ 4 w 85"/>
                <a:gd name="T9" fmla="*/ 1 h 54"/>
                <a:gd name="T10" fmla="*/ 12 w 85"/>
                <a:gd name="T11" fmla="*/ 3 h 54"/>
                <a:gd name="T12" fmla="*/ 34 w 85"/>
                <a:gd name="T13" fmla="*/ 42 h 54"/>
                <a:gd name="T14" fmla="*/ 79 w 85"/>
                <a:gd name="T15" fmla="*/ 42 h 54"/>
                <a:gd name="T16" fmla="*/ 85 w 85"/>
                <a:gd name="T17" fmla="*/ 48 h 54"/>
                <a:gd name="T18" fmla="*/ 79 w 85"/>
                <a:gd name="T1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54">
                  <a:moveTo>
                    <a:pt x="79" y="54"/>
                  </a:moveTo>
                  <a:cubicBezTo>
                    <a:pt x="31" y="54"/>
                    <a:pt x="31" y="54"/>
                    <a:pt x="31" y="54"/>
                  </a:cubicBezTo>
                  <a:cubicBezTo>
                    <a:pt x="28" y="54"/>
                    <a:pt x="26" y="53"/>
                    <a:pt x="25" y="5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6"/>
                    <a:pt x="1" y="3"/>
                    <a:pt x="4" y="1"/>
                  </a:cubicBezTo>
                  <a:cubicBezTo>
                    <a:pt x="7" y="0"/>
                    <a:pt x="10" y="1"/>
                    <a:pt x="12" y="3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82" y="42"/>
                    <a:pt x="85" y="45"/>
                    <a:pt x="85" y="48"/>
                  </a:cubicBezTo>
                  <a:cubicBezTo>
                    <a:pt x="85" y="51"/>
                    <a:pt x="82" y="54"/>
                    <a:pt x="79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29" name="Freeform 48">
              <a:extLst>
                <a:ext uri="{FF2B5EF4-FFF2-40B4-BE49-F238E27FC236}">
                  <a16:creationId xmlns:a16="http://schemas.microsoft.com/office/drawing/2014/main" id="{09FBDD40-3B8B-1C75-14FE-F4A28C54A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6" y="2102"/>
              <a:ext cx="31" cy="87"/>
            </a:xfrm>
            <a:custGeom>
              <a:avLst/>
              <a:gdLst>
                <a:gd name="T0" fmla="*/ 15 w 21"/>
                <a:gd name="T1" fmla="*/ 59 h 59"/>
                <a:gd name="T2" fmla="*/ 9 w 21"/>
                <a:gd name="T3" fmla="*/ 54 h 59"/>
                <a:gd name="T4" fmla="*/ 1 w 21"/>
                <a:gd name="T5" fmla="*/ 7 h 59"/>
                <a:gd name="T6" fmla="*/ 6 w 21"/>
                <a:gd name="T7" fmla="*/ 0 h 59"/>
                <a:gd name="T8" fmla="*/ 13 w 21"/>
                <a:gd name="T9" fmla="*/ 5 h 59"/>
                <a:gd name="T10" fmla="*/ 20 w 21"/>
                <a:gd name="T11" fmla="*/ 52 h 59"/>
                <a:gd name="T12" fmla="*/ 16 w 21"/>
                <a:gd name="T13" fmla="*/ 59 h 59"/>
                <a:gd name="T14" fmla="*/ 15 w 21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59">
                  <a:moveTo>
                    <a:pt x="15" y="59"/>
                  </a:moveTo>
                  <a:cubicBezTo>
                    <a:pt x="12" y="59"/>
                    <a:pt x="9" y="57"/>
                    <a:pt x="9" y="5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4"/>
                    <a:pt x="2" y="1"/>
                    <a:pt x="6" y="0"/>
                  </a:cubicBezTo>
                  <a:cubicBezTo>
                    <a:pt x="9" y="0"/>
                    <a:pt x="12" y="2"/>
                    <a:pt x="13" y="5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6"/>
                    <a:pt x="19" y="59"/>
                    <a:pt x="16" y="59"/>
                  </a:cubicBezTo>
                  <a:cubicBezTo>
                    <a:pt x="15" y="59"/>
                    <a:pt x="15" y="59"/>
                    <a:pt x="1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30" name="Freeform 49">
              <a:extLst>
                <a:ext uri="{FF2B5EF4-FFF2-40B4-BE49-F238E27FC236}">
                  <a16:creationId xmlns:a16="http://schemas.microsoft.com/office/drawing/2014/main" id="{A2596B94-34C6-5AFC-A6FE-CA99BD5FA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" y="2031"/>
              <a:ext cx="69" cy="18"/>
            </a:xfrm>
            <a:custGeom>
              <a:avLst/>
              <a:gdLst>
                <a:gd name="T0" fmla="*/ 41 w 47"/>
                <a:gd name="T1" fmla="*/ 12 h 12"/>
                <a:gd name="T2" fmla="*/ 6 w 47"/>
                <a:gd name="T3" fmla="*/ 12 h 12"/>
                <a:gd name="T4" fmla="*/ 0 w 47"/>
                <a:gd name="T5" fmla="*/ 6 h 12"/>
                <a:gd name="T6" fmla="*/ 6 w 47"/>
                <a:gd name="T7" fmla="*/ 0 h 12"/>
                <a:gd name="T8" fmla="*/ 41 w 47"/>
                <a:gd name="T9" fmla="*/ 0 h 12"/>
                <a:gd name="T10" fmla="*/ 47 w 47"/>
                <a:gd name="T11" fmla="*/ 6 h 12"/>
                <a:gd name="T12" fmla="*/ 41 w 4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2">
                  <a:moveTo>
                    <a:pt x="4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4" y="0"/>
                    <a:pt x="47" y="3"/>
                    <a:pt x="47" y="6"/>
                  </a:cubicBezTo>
                  <a:cubicBezTo>
                    <a:pt x="47" y="9"/>
                    <a:pt x="44" y="12"/>
                    <a:pt x="4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31" name="Freeform 50">
              <a:extLst>
                <a:ext uri="{FF2B5EF4-FFF2-40B4-BE49-F238E27FC236}">
                  <a16:creationId xmlns:a16="http://schemas.microsoft.com/office/drawing/2014/main" id="{B071588A-43E0-23BD-0637-CB32A2AD5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" y="2066"/>
              <a:ext cx="69" cy="18"/>
            </a:xfrm>
            <a:custGeom>
              <a:avLst/>
              <a:gdLst>
                <a:gd name="T0" fmla="*/ 41 w 47"/>
                <a:gd name="T1" fmla="*/ 12 h 12"/>
                <a:gd name="T2" fmla="*/ 6 w 47"/>
                <a:gd name="T3" fmla="*/ 12 h 12"/>
                <a:gd name="T4" fmla="*/ 0 w 47"/>
                <a:gd name="T5" fmla="*/ 6 h 12"/>
                <a:gd name="T6" fmla="*/ 6 w 47"/>
                <a:gd name="T7" fmla="*/ 0 h 12"/>
                <a:gd name="T8" fmla="*/ 41 w 47"/>
                <a:gd name="T9" fmla="*/ 0 h 12"/>
                <a:gd name="T10" fmla="*/ 47 w 47"/>
                <a:gd name="T11" fmla="*/ 6 h 12"/>
                <a:gd name="T12" fmla="*/ 41 w 4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2">
                  <a:moveTo>
                    <a:pt x="4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4" y="0"/>
                    <a:pt x="47" y="3"/>
                    <a:pt x="47" y="6"/>
                  </a:cubicBezTo>
                  <a:cubicBezTo>
                    <a:pt x="47" y="9"/>
                    <a:pt x="44" y="12"/>
                    <a:pt x="4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32" name="Freeform 51">
              <a:extLst>
                <a:ext uri="{FF2B5EF4-FFF2-40B4-BE49-F238E27FC236}">
                  <a16:creationId xmlns:a16="http://schemas.microsoft.com/office/drawing/2014/main" id="{FB95CDE7-4AD3-DEC2-0D1E-7DA4DF050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" y="2102"/>
              <a:ext cx="69" cy="18"/>
            </a:xfrm>
            <a:custGeom>
              <a:avLst/>
              <a:gdLst>
                <a:gd name="T0" fmla="*/ 41 w 47"/>
                <a:gd name="T1" fmla="*/ 12 h 12"/>
                <a:gd name="T2" fmla="*/ 6 w 47"/>
                <a:gd name="T3" fmla="*/ 12 h 12"/>
                <a:gd name="T4" fmla="*/ 0 w 47"/>
                <a:gd name="T5" fmla="*/ 6 h 12"/>
                <a:gd name="T6" fmla="*/ 6 w 47"/>
                <a:gd name="T7" fmla="*/ 0 h 12"/>
                <a:gd name="T8" fmla="*/ 41 w 47"/>
                <a:gd name="T9" fmla="*/ 0 h 12"/>
                <a:gd name="T10" fmla="*/ 47 w 47"/>
                <a:gd name="T11" fmla="*/ 6 h 12"/>
                <a:gd name="T12" fmla="*/ 41 w 4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2">
                  <a:moveTo>
                    <a:pt x="4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4" y="0"/>
                    <a:pt x="47" y="3"/>
                    <a:pt x="47" y="6"/>
                  </a:cubicBezTo>
                  <a:cubicBezTo>
                    <a:pt x="47" y="9"/>
                    <a:pt x="44" y="12"/>
                    <a:pt x="4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</p:grpSp>
      <p:sp>
        <p:nvSpPr>
          <p:cNvPr id="33" name="Rectangle 160">
            <a:extLst>
              <a:ext uri="{FF2B5EF4-FFF2-40B4-BE49-F238E27FC236}">
                <a16:creationId xmlns:a16="http://schemas.microsoft.com/office/drawing/2014/main" id="{F10DDB80-DA38-2250-A7D2-883F5DF5556E}"/>
              </a:ext>
            </a:extLst>
          </p:cNvPr>
          <p:cNvSpPr/>
          <p:nvPr/>
        </p:nvSpPr>
        <p:spPr>
          <a:xfrm>
            <a:off x="850900" y="2299664"/>
            <a:ext cx="3853542" cy="68517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0000" rtlCol="0" anchor="ctr"/>
          <a:lstStyle/>
          <a:p>
            <a:pPr algn="r"/>
            <a:r>
              <a:rPr lang="en-US" sz="1600">
                <a:solidFill>
                  <a:schemeClr val="tx1"/>
                </a:solidFill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CarPrice_Assignment.csv</a:t>
            </a:r>
          </a:p>
        </p:txBody>
      </p:sp>
      <p:grpSp>
        <p:nvGrpSpPr>
          <p:cNvPr id="40" name="Group 12">
            <a:extLst>
              <a:ext uri="{FF2B5EF4-FFF2-40B4-BE49-F238E27FC236}">
                <a16:creationId xmlns:a16="http://schemas.microsoft.com/office/drawing/2014/main" id="{85B55A33-31A4-1382-576D-57E3E1AD84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89712" y="2420601"/>
            <a:ext cx="466230" cy="456403"/>
            <a:chOff x="1371" y="443"/>
            <a:chExt cx="427" cy="418"/>
          </a:xfrm>
          <a:solidFill>
            <a:srgbClr val="000000"/>
          </a:solidFill>
        </p:grpSpPr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7F7CFDA3-1095-4CBE-ED5B-5244D62AC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" y="550"/>
              <a:ext cx="97" cy="18"/>
            </a:xfrm>
            <a:custGeom>
              <a:avLst/>
              <a:gdLst>
                <a:gd name="T0" fmla="*/ 60 w 66"/>
                <a:gd name="T1" fmla="*/ 12 h 12"/>
                <a:gd name="T2" fmla="*/ 6 w 66"/>
                <a:gd name="T3" fmla="*/ 12 h 12"/>
                <a:gd name="T4" fmla="*/ 0 w 66"/>
                <a:gd name="T5" fmla="*/ 6 h 12"/>
                <a:gd name="T6" fmla="*/ 6 w 66"/>
                <a:gd name="T7" fmla="*/ 0 h 12"/>
                <a:gd name="T8" fmla="*/ 60 w 66"/>
                <a:gd name="T9" fmla="*/ 0 h 12"/>
                <a:gd name="T10" fmla="*/ 66 w 66"/>
                <a:gd name="T11" fmla="*/ 6 h 12"/>
                <a:gd name="T12" fmla="*/ 60 w 6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2">
                  <a:moveTo>
                    <a:pt x="6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3" y="0"/>
                    <a:pt x="66" y="2"/>
                    <a:pt x="66" y="6"/>
                  </a:cubicBezTo>
                  <a:cubicBezTo>
                    <a:pt x="66" y="9"/>
                    <a:pt x="63" y="12"/>
                    <a:pt x="6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F513F62C-E50D-60FF-B0EC-9CFE2490B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" y="603"/>
              <a:ext cx="159" cy="18"/>
            </a:xfrm>
            <a:custGeom>
              <a:avLst/>
              <a:gdLst>
                <a:gd name="T0" fmla="*/ 102 w 108"/>
                <a:gd name="T1" fmla="*/ 12 h 12"/>
                <a:gd name="T2" fmla="*/ 6 w 108"/>
                <a:gd name="T3" fmla="*/ 12 h 12"/>
                <a:gd name="T4" fmla="*/ 0 w 108"/>
                <a:gd name="T5" fmla="*/ 6 h 12"/>
                <a:gd name="T6" fmla="*/ 6 w 108"/>
                <a:gd name="T7" fmla="*/ 0 h 12"/>
                <a:gd name="T8" fmla="*/ 102 w 108"/>
                <a:gd name="T9" fmla="*/ 0 h 12"/>
                <a:gd name="T10" fmla="*/ 108 w 108"/>
                <a:gd name="T11" fmla="*/ 6 h 12"/>
                <a:gd name="T12" fmla="*/ 102 w 10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2">
                  <a:moveTo>
                    <a:pt x="10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5" y="0"/>
                    <a:pt x="108" y="2"/>
                    <a:pt x="108" y="6"/>
                  </a:cubicBezTo>
                  <a:cubicBezTo>
                    <a:pt x="108" y="9"/>
                    <a:pt x="105" y="12"/>
                    <a:pt x="10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3FDBF742-F442-0D7B-2AE4-B035A07A2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" y="656"/>
              <a:ext cx="124" cy="18"/>
            </a:xfrm>
            <a:custGeom>
              <a:avLst/>
              <a:gdLst>
                <a:gd name="T0" fmla="*/ 78 w 84"/>
                <a:gd name="T1" fmla="*/ 12 h 12"/>
                <a:gd name="T2" fmla="*/ 6 w 84"/>
                <a:gd name="T3" fmla="*/ 12 h 12"/>
                <a:gd name="T4" fmla="*/ 0 w 84"/>
                <a:gd name="T5" fmla="*/ 6 h 12"/>
                <a:gd name="T6" fmla="*/ 6 w 84"/>
                <a:gd name="T7" fmla="*/ 0 h 12"/>
                <a:gd name="T8" fmla="*/ 78 w 84"/>
                <a:gd name="T9" fmla="*/ 0 h 12"/>
                <a:gd name="T10" fmla="*/ 84 w 84"/>
                <a:gd name="T11" fmla="*/ 6 h 12"/>
                <a:gd name="T12" fmla="*/ 78 w 84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12">
                  <a:moveTo>
                    <a:pt x="78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4" y="2"/>
                    <a:pt x="84" y="6"/>
                  </a:cubicBezTo>
                  <a:cubicBezTo>
                    <a:pt x="84" y="9"/>
                    <a:pt x="81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3B2F8EE2-8922-582F-D44E-5235EC568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" y="710"/>
              <a:ext cx="106" cy="18"/>
            </a:xfrm>
            <a:custGeom>
              <a:avLst/>
              <a:gdLst>
                <a:gd name="T0" fmla="*/ 66 w 72"/>
                <a:gd name="T1" fmla="*/ 12 h 12"/>
                <a:gd name="T2" fmla="*/ 6 w 72"/>
                <a:gd name="T3" fmla="*/ 12 h 12"/>
                <a:gd name="T4" fmla="*/ 0 w 72"/>
                <a:gd name="T5" fmla="*/ 6 h 12"/>
                <a:gd name="T6" fmla="*/ 6 w 72"/>
                <a:gd name="T7" fmla="*/ 0 h 12"/>
                <a:gd name="T8" fmla="*/ 66 w 72"/>
                <a:gd name="T9" fmla="*/ 0 h 12"/>
                <a:gd name="T10" fmla="*/ 72 w 72"/>
                <a:gd name="T11" fmla="*/ 6 h 12"/>
                <a:gd name="T12" fmla="*/ 66 w 7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12">
                  <a:moveTo>
                    <a:pt x="6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9"/>
                    <a:pt x="69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D074A0AA-D670-D03D-1E54-5E4D2E02DB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3" y="646"/>
              <a:ext cx="215" cy="215"/>
            </a:xfrm>
            <a:custGeom>
              <a:avLst/>
              <a:gdLst>
                <a:gd name="T0" fmla="*/ 7 w 145"/>
                <a:gd name="T1" fmla="*/ 145 h 145"/>
                <a:gd name="T2" fmla="*/ 3 w 145"/>
                <a:gd name="T3" fmla="*/ 143 h 145"/>
                <a:gd name="T4" fmla="*/ 1 w 145"/>
                <a:gd name="T5" fmla="*/ 137 h 145"/>
                <a:gd name="T6" fmla="*/ 13 w 145"/>
                <a:gd name="T7" fmla="*/ 95 h 145"/>
                <a:gd name="T8" fmla="*/ 15 w 145"/>
                <a:gd name="T9" fmla="*/ 92 h 145"/>
                <a:gd name="T10" fmla="*/ 105 w 145"/>
                <a:gd name="T11" fmla="*/ 2 h 145"/>
                <a:gd name="T12" fmla="*/ 113 w 145"/>
                <a:gd name="T13" fmla="*/ 2 h 145"/>
                <a:gd name="T14" fmla="*/ 143 w 145"/>
                <a:gd name="T15" fmla="*/ 32 h 145"/>
                <a:gd name="T16" fmla="*/ 143 w 145"/>
                <a:gd name="T17" fmla="*/ 41 h 145"/>
                <a:gd name="T18" fmla="*/ 53 w 145"/>
                <a:gd name="T19" fmla="*/ 131 h 145"/>
                <a:gd name="T20" fmla="*/ 50 w 145"/>
                <a:gd name="T21" fmla="*/ 132 h 145"/>
                <a:gd name="T22" fmla="*/ 8 w 145"/>
                <a:gd name="T23" fmla="*/ 144 h 145"/>
                <a:gd name="T24" fmla="*/ 7 w 145"/>
                <a:gd name="T25" fmla="*/ 145 h 145"/>
                <a:gd name="T26" fmla="*/ 24 w 145"/>
                <a:gd name="T27" fmla="*/ 100 h 145"/>
                <a:gd name="T28" fmla="*/ 16 w 145"/>
                <a:gd name="T29" fmla="*/ 130 h 145"/>
                <a:gd name="T30" fmla="*/ 46 w 145"/>
                <a:gd name="T31" fmla="*/ 121 h 145"/>
                <a:gd name="T32" fmla="*/ 130 w 145"/>
                <a:gd name="T33" fmla="*/ 37 h 145"/>
                <a:gd name="T34" fmla="*/ 109 w 145"/>
                <a:gd name="T35" fmla="*/ 15 h 145"/>
                <a:gd name="T36" fmla="*/ 24 w 145"/>
                <a:gd name="T37" fmla="*/ 100 h 145"/>
                <a:gd name="T38" fmla="*/ 49 w 145"/>
                <a:gd name="T39" fmla="*/ 127 h 145"/>
                <a:gd name="T40" fmla="*/ 49 w 145"/>
                <a:gd name="T41" fmla="*/ 12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5" h="145">
                  <a:moveTo>
                    <a:pt x="7" y="145"/>
                  </a:moveTo>
                  <a:cubicBezTo>
                    <a:pt x="5" y="145"/>
                    <a:pt x="4" y="144"/>
                    <a:pt x="3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4" y="93"/>
                    <a:pt x="15" y="92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7" y="0"/>
                    <a:pt x="111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5" y="35"/>
                    <a:pt x="145" y="39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2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5"/>
                    <a:pt x="7" y="145"/>
                    <a:pt x="7" y="145"/>
                  </a:cubicBezTo>
                  <a:close/>
                  <a:moveTo>
                    <a:pt x="24" y="100"/>
                  </a:moveTo>
                  <a:cubicBezTo>
                    <a:pt x="16" y="130"/>
                    <a:pt x="16" y="130"/>
                    <a:pt x="16" y="130"/>
                  </a:cubicBezTo>
                  <a:cubicBezTo>
                    <a:pt x="46" y="121"/>
                    <a:pt x="46" y="121"/>
                    <a:pt x="46" y="121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09" y="15"/>
                    <a:pt x="109" y="15"/>
                    <a:pt x="109" y="15"/>
                  </a:cubicBezTo>
                  <a:lnTo>
                    <a:pt x="24" y="100"/>
                  </a:lnTo>
                  <a:close/>
                  <a:moveTo>
                    <a:pt x="49" y="127"/>
                  </a:moveTo>
                  <a:cubicBezTo>
                    <a:pt x="49" y="127"/>
                    <a:pt x="49" y="127"/>
                    <a:pt x="49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4E51597F-BF23-36EA-85EF-FC755E5A8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" y="685"/>
              <a:ext cx="56" cy="57"/>
            </a:xfrm>
            <a:custGeom>
              <a:avLst/>
              <a:gdLst>
                <a:gd name="T0" fmla="*/ 44 w 56"/>
                <a:gd name="T1" fmla="*/ 57 h 57"/>
                <a:gd name="T2" fmla="*/ 0 w 56"/>
                <a:gd name="T3" fmla="*/ 13 h 57"/>
                <a:gd name="T4" fmla="*/ 12 w 56"/>
                <a:gd name="T5" fmla="*/ 0 h 57"/>
                <a:gd name="T6" fmla="*/ 56 w 56"/>
                <a:gd name="T7" fmla="*/ 44 h 57"/>
                <a:gd name="T8" fmla="*/ 44 w 56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7">
                  <a:moveTo>
                    <a:pt x="44" y="57"/>
                  </a:moveTo>
                  <a:lnTo>
                    <a:pt x="0" y="13"/>
                  </a:lnTo>
                  <a:lnTo>
                    <a:pt x="12" y="0"/>
                  </a:lnTo>
                  <a:lnTo>
                    <a:pt x="56" y="44"/>
                  </a:lnTo>
                  <a:lnTo>
                    <a:pt x="44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47" name="Freeform 19">
              <a:extLst>
                <a:ext uri="{FF2B5EF4-FFF2-40B4-BE49-F238E27FC236}">
                  <a16:creationId xmlns:a16="http://schemas.microsoft.com/office/drawing/2014/main" id="{3E8E80C0-7286-28EB-6F81-76947D9A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" y="779"/>
              <a:ext cx="63" cy="64"/>
            </a:xfrm>
            <a:custGeom>
              <a:avLst/>
              <a:gdLst>
                <a:gd name="T0" fmla="*/ 37 w 43"/>
                <a:gd name="T1" fmla="*/ 43 h 43"/>
                <a:gd name="T2" fmla="*/ 33 w 43"/>
                <a:gd name="T3" fmla="*/ 41 h 43"/>
                <a:gd name="T4" fmla="*/ 3 w 43"/>
                <a:gd name="T5" fmla="*/ 11 h 43"/>
                <a:gd name="T6" fmla="*/ 3 w 43"/>
                <a:gd name="T7" fmla="*/ 2 h 43"/>
                <a:gd name="T8" fmla="*/ 11 w 43"/>
                <a:gd name="T9" fmla="*/ 2 h 43"/>
                <a:gd name="T10" fmla="*/ 41 w 43"/>
                <a:gd name="T11" fmla="*/ 32 h 43"/>
                <a:gd name="T12" fmla="*/ 41 w 43"/>
                <a:gd name="T13" fmla="*/ 41 h 43"/>
                <a:gd name="T14" fmla="*/ 37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37" y="43"/>
                  </a:moveTo>
                  <a:cubicBezTo>
                    <a:pt x="35" y="43"/>
                    <a:pt x="34" y="42"/>
                    <a:pt x="33" y="4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3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9"/>
                    <a:pt x="41" y="41"/>
                  </a:cubicBezTo>
                  <a:cubicBezTo>
                    <a:pt x="40" y="42"/>
                    <a:pt x="38" y="43"/>
                    <a:pt x="37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48" name="Freeform 20">
              <a:extLst>
                <a:ext uri="{FF2B5EF4-FFF2-40B4-BE49-F238E27FC236}">
                  <a16:creationId xmlns:a16="http://schemas.microsoft.com/office/drawing/2014/main" id="{ABF5B1B0-C405-47AB-BBAA-A4F5A60AE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1" y="443"/>
              <a:ext cx="302" cy="391"/>
            </a:xfrm>
            <a:custGeom>
              <a:avLst/>
              <a:gdLst>
                <a:gd name="T0" fmla="*/ 132 w 204"/>
                <a:gd name="T1" fmla="*/ 264 h 264"/>
                <a:gd name="T2" fmla="*/ 6 w 204"/>
                <a:gd name="T3" fmla="*/ 264 h 264"/>
                <a:gd name="T4" fmla="*/ 0 w 204"/>
                <a:gd name="T5" fmla="*/ 258 h 264"/>
                <a:gd name="T6" fmla="*/ 0 w 204"/>
                <a:gd name="T7" fmla="*/ 6 h 264"/>
                <a:gd name="T8" fmla="*/ 6 w 204"/>
                <a:gd name="T9" fmla="*/ 0 h 264"/>
                <a:gd name="T10" fmla="*/ 138 w 204"/>
                <a:gd name="T11" fmla="*/ 0 h 264"/>
                <a:gd name="T12" fmla="*/ 142 w 204"/>
                <a:gd name="T13" fmla="*/ 1 h 264"/>
                <a:gd name="T14" fmla="*/ 202 w 204"/>
                <a:gd name="T15" fmla="*/ 61 h 264"/>
                <a:gd name="T16" fmla="*/ 204 w 204"/>
                <a:gd name="T17" fmla="*/ 66 h 264"/>
                <a:gd name="T18" fmla="*/ 204 w 204"/>
                <a:gd name="T19" fmla="*/ 144 h 264"/>
                <a:gd name="T20" fmla="*/ 192 w 204"/>
                <a:gd name="T21" fmla="*/ 144 h 264"/>
                <a:gd name="T22" fmla="*/ 192 w 204"/>
                <a:gd name="T23" fmla="*/ 68 h 264"/>
                <a:gd name="T24" fmla="*/ 135 w 204"/>
                <a:gd name="T25" fmla="*/ 12 h 264"/>
                <a:gd name="T26" fmla="*/ 12 w 204"/>
                <a:gd name="T27" fmla="*/ 12 h 264"/>
                <a:gd name="T28" fmla="*/ 12 w 204"/>
                <a:gd name="T29" fmla="*/ 252 h 264"/>
                <a:gd name="T30" fmla="*/ 132 w 204"/>
                <a:gd name="T31" fmla="*/ 252 h 264"/>
                <a:gd name="T32" fmla="*/ 132 w 204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64">
                  <a:moveTo>
                    <a:pt x="132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1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41" y="0"/>
                    <a:pt x="142" y="1"/>
                  </a:cubicBezTo>
                  <a:cubicBezTo>
                    <a:pt x="202" y="61"/>
                    <a:pt x="202" y="61"/>
                    <a:pt x="202" y="61"/>
                  </a:cubicBezTo>
                  <a:cubicBezTo>
                    <a:pt x="203" y="63"/>
                    <a:pt x="204" y="64"/>
                    <a:pt x="204" y="66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2" y="68"/>
                    <a:pt x="192" y="68"/>
                    <a:pt x="192" y="68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32" y="252"/>
                    <a:pt x="132" y="252"/>
                    <a:pt x="132" y="252"/>
                  </a:cubicBezTo>
                  <a:lnTo>
                    <a:pt x="132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7982EA4A-6ACF-141D-2CF0-90581763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" y="443"/>
              <a:ext cx="106" cy="107"/>
            </a:xfrm>
            <a:custGeom>
              <a:avLst/>
              <a:gdLst>
                <a:gd name="T0" fmla="*/ 66 w 72"/>
                <a:gd name="T1" fmla="*/ 72 h 72"/>
                <a:gd name="T2" fmla="*/ 6 w 72"/>
                <a:gd name="T3" fmla="*/ 72 h 72"/>
                <a:gd name="T4" fmla="*/ 0 w 72"/>
                <a:gd name="T5" fmla="*/ 66 h 72"/>
                <a:gd name="T6" fmla="*/ 0 w 72"/>
                <a:gd name="T7" fmla="*/ 6 h 72"/>
                <a:gd name="T8" fmla="*/ 6 w 72"/>
                <a:gd name="T9" fmla="*/ 0 h 72"/>
                <a:gd name="T10" fmla="*/ 12 w 72"/>
                <a:gd name="T11" fmla="*/ 6 h 72"/>
                <a:gd name="T12" fmla="*/ 12 w 72"/>
                <a:gd name="T13" fmla="*/ 60 h 72"/>
                <a:gd name="T14" fmla="*/ 66 w 72"/>
                <a:gd name="T15" fmla="*/ 60 h 72"/>
                <a:gd name="T16" fmla="*/ 72 w 72"/>
                <a:gd name="T17" fmla="*/ 66 h 72"/>
                <a:gd name="T18" fmla="*/ 66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69" y="60"/>
                    <a:pt x="72" y="62"/>
                    <a:pt x="72" y="66"/>
                  </a:cubicBezTo>
                  <a:cubicBezTo>
                    <a:pt x="72" y="69"/>
                    <a:pt x="69" y="72"/>
                    <a:pt x="6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</p:grpSp>
      <p:sp>
        <p:nvSpPr>
          <p:cNvPr id="55" name="Rectangle 160">
            <a:extLst>
              <a:ext uri="{FF2B5EF4-FFF2-40B4-BE49-F238E27FC236}">
                <a16:creationId xmlns:a16="http://schemas.microsoft.com/office/drawing/2014/main" id="{21F849E4-1242-EF74-791F-8FE85C3AEB7A}"/>
              </a:ext>
            </a:extLst>
          </p:cNvPr>
          <p:cNvSpPr/>
          <p:nvPr/>
        </p:nvSpPr>
        <p:spPr>
          <a:xfrm>
            <a:off x="850900" y="1493305"/>
            <a:ext cx="3853542" cy="68517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0000" rtlCol="0" anchor="ctr"/>
          <a:lstStyle/>
          <a:p>
            <a:pPr algn="r"/>
            <a:r>
              <a:rPr lang="ru-RU">
                <a:solidFill>
                  <a:schemeClr val="tx1"/>
                </a:solidFill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Источник: </a:t>
            </a:r>
            <a:r>
              <a:rPr lang="en-US">
                <a:solidFill>
                  <a:schemeClr val="tx1"/>
                </a:solidFill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Kaggle.com</a:t>
            </a:r>
          </a:p>
        </p:txBody>
      </p:sp>
      <p:grpSp>
        <p:nvGrpSpPr>
          <p:cNvPr id="50" name="Group 9">
            <a:extLst>
              <a:ext uri="{FF2B5EF4-FFF2-40B4-BE49-F238E27FC236}">
                <a16:creationId xmlns:a16="http://schemas.microsoft.com/office/drawing/2014/main" id="{917C2E7F-2C15-D4B1-171F-25BE0F2BD4A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9200" y="1616686"/>
            <a:ext cx="516742" cy="438410"/>
            <a:chOff x="1380" y="480"/>
            <a:chExt cx="409" cy="347"/>
          </a:xfrm>
          <a:solidFill>
            <a:srgbClr val="000000"/>
          </a:solidFill>
        </p:grpSpPr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EE5D1395-6D23-BA5E-7C1A-CD8A5854D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" y="480"/>
              <a:ext cx="409" cy="252"/>
            </a:xfrm>
            <a:custGeom>
              <a:avLst/>
              <a:gdLst>
                <a:gd name="T0" fmla="*/ 218 w 276"/>
                <a:gd name="T1" fmla="*/ 170 h 170"/>
                <a:gd name="T2" fmla="*/ 212 w 276"/>
                <a:gd name="T3" fmla="*/ 165 h 170"/>
                <a:gd name="T4" fmla="*/ 218 w 276"/>
                <a:gd name="T5" fmla="*/ 159 h 170"/>
                <a:gd name="T6" fmla="*/ 264 w 276"/>
                <a:gd name="T7" fmla="*/ 108 h 170"/>
                <a:gd name="T8" fmla="*/ 249 w 276"/>
                <a:gd name="T9" fmla="*/ 72 h 170"/>
                <a:gd name="T10" fmla="*/ 211 w 276"/>
                <a:gd name="T11" fmla="*/ 58 h 170"/>
                <a:gd name="T12" fmla="*/ 205 w 276"/>
                <a:gd name="T13" fmla="*/ 54 h 170"/>
                <a:gd name="T14" fmla="*/ 138 w 276"/>
                <a:gd name="T15" fmla="*/ 12 h 170"/>
                <a:gd name="T16" fmla="*/ 64 w 276"/>
                <a:gd name="T17" fmla="*/ 82 h 170"/>
                <a:gd name="T18" fmla="*/ 62 w 276"/>
                <a:gd name="T19" fmla="*/ 86 h 170"/>
                <a:gd name="T20" fmla="*/ 57 w 276"/>
                <a:gd name="T21" fmla="*/ 87 h 170"/>
                <a:gd name="T22" fmla="*/ 25 w 276"/>
                <a:gd name="T23" fmla="*/ 95 h 170"/>
                <a:gd name="T24" fmla="*/ 12 w 276"/>
                <a:gd name="T25" fmla="*/ 123 h 170"/>
                <a:gd name="T26" fmla="*/ 41 w 276"/>
                <a:gd name="T27" fmla="*/ 157 h 170"/>
                <a:gd name="T28" fmla="*/ 46 w 276"/>
                <a:gd name="T29" fmla="*/ 164 h 170"/>
                <a:gd name="T30" fmla="*/ 39 w 276"/>
                <a:gd name="T31" fmla="*/ 169 h 170"/>
                <a:gd name="T32" fmla="*/ 0 w 276"/>
                <a:gd name="T33" fmla="*/ 123 h 170"/>
                <a:gd name="T34" fmla="*/ 18 w 276"/>
                <a:gd name="T35" fmla="*/ 85 h 170"/>
                <a:gd name="T36" fmla="*/ 53 w 276"/>
                <a:gd name="T37" fmla="*/ 75 h 170"/>
                <a:gd name="T38" fmla="*/ 138 w 276"/>
                <a:gd name="T39" fmla="*/ 0 h 170"/>
                <a:gd name="T40" fmla="*/ 214 w 276"/>
                <a:gd name="T41" fmla="*/ 46 h 170"/>
                <a:gd name="T42" fmla="*/ 257 w 276"/>
                <a:gd name="T43" fmla="*/ 63 h 170"/>
                <a:gd name="T44" fmla="*/ 276 w 276"/>
                <a:gd name="T45" fmla="*/ 108 h 170"/>
                <a:gd name="T46" fmla="*/ 219 w 276"/>
                <a:gd name="T47" fmla="*/ 170 h 170"/>
                <a:gd name="T48" fmla="*/ 218 w 276"/>
                <a:gd name="T4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6" h="170">
                  <a:moveTo>
                    <a:pt x="218" y="170"/>
                  </a:moveTo>
                  <a:cubicBezTo>
                    <a:pt x="215" y="170"/>
                    <a:pt x="213" y="168"/>
                    <a:pt x="212" y="165"/>
                  </a:cubicBezTo>
                  <a:cubicBezTo>
                    <a:pt x="212" y="162"/>
                    <a:pt x="214" y="159"/>
                    <a:pt x="218" y="159"/>
                  </a:cubicBezTo>
                  <a:cubicBezTo>
                    <a:pt x="220" y="158"/>
                    <a:pt x="264" y="153"/>
                    <a:pt x="264" y="108"/>
                  </a:cubicBezTo>
                  <a:cubicBezTo>
                    <a:pt x="264" y="94"/>
                    <a:pt x="259" y="81"/>
                    <a:pt x="249" y="72"/>
                  </a:cubicBezTo>
                  <a:cubicBezTo>
                    <a:pt x="239" y="62"/>
                    <a:pt x="225" y="57"/>
                    <a:pt x="211" y="58"/>
                  </a:cubicBezTo>
                  <a:cubicBezTo>
                    <a:pt x="208" y="58"/>
                    <a:pt x="206" y="56"/>
                    <a:pt x="205" y="54"/>
                  </a:cubicBezTo>
                  <a:cubicBezTo>
                    <a:pt x="193" y="28"/>
                    <a:pt x="167" y="12"/>
                    <a:pt x="138" y="12"/>
                  </a:cubicBezTo>
                  <a:cubicBezTo>
                    <a:pt x="99" y="12"/>
                    <a:pt x="66" y="43"/>
                    <a:pt x="64" y="82"/>
                  </a:cubicBezTo>
                  <a:cubicBezTo>
                    <a:pt x="64" y="84"/>
                    <a:pt x="63" y="85"/>
                    <a:pt x="62" y="86"/>
                  </a:cubicBezTo>
                  <a:cubicBezTo>
                    <a:pt x="60" y="87"/>
                    <a:pt x="58" y="88"/>
                    <a:pt x="57" y="87"/>
                  </a:cubicBezTo>
                  <a:cubicBezTo>
                    <a:pt x="45" y="85"/>
                    <a:pt x="34" y="88"/>
                    <a:pt x="25" y="95"/>
                  </a:cubicBezTo>
                  <a:cubicBezTo>
                    <a:pt x="17" y="102"/>
                    <a:pt x="12" y="112"/>
                    <a:pt x="12" y="123"/>
                  </a:cubicBezTo>
                  <a:cubicBezTo>
                    <a:pt x="12" y="142"/>
                    <a:pt x="22" y="153"/>
                    <a:pt x="41" y="157"/>
                  </a:cubicBezTo>
                  <a:cubicBezTo>
                    <a:pt x="44" y="158"/>
                    <a:pt x="46" y="161"/>
                    <a:pt x="46" y="164"/>
                  </a:cubicBezTo>
                  <a:cubicBezTo>
                    <a:pt x="45" y="168"/>
                    <a:pt x="42" y="170"/>
                    <a:pt x="39" y="169"/>
                  </a:cubicBezTo>
                  <a:cubicBezTo>
                    <a:pt x="24" y="166"/>
                    <a:pt x="0" y="156"/>
                    <a:pt x="0" y="123"/>
                  </a:cubicBezTo>
                  <a:cubicBezTo>
                    <a:pt x="0" y="108"/>
                    <a:pt x="6" y="95"/>
                    <a:pt x="18" y="85"/>
                  </a:cubicBezTo>
                  <a:cubicBezTo>
                    <a:pt x="27" y="78"/>
                    <a:pt x="40" y="74"/>
                    <a:pt x="53" y="75"/>
                  </a:cubicBezTo>
                  <a:cubicBezTo>
                    <a:pt x="58" y="32"/>
                    <a:pt x="95" y="0"/>
                    <a:pt x="138" y="0"/>
                  </a:cubicBezTo>
                  <a:cubicBezTo>
                    <a:pt x="170" y="0"/>
                    <a:pt x="199" y="17"/>
                    <a:pt x="214" y="46"/>
                  </a:cubicBezTo>
                  <a:cubicBezTo>
                    <a:pt x="230" y="46"/>
                    <a:pt x="245" y="52"/>
                    <a:pt x="257" y="63"/>
                  </a:cubicBezTo>
                  <a:cubicBezTo>
                    <a:pt x="269" y="75"/>
                    <a:pt x="276" y="91"/>
                    <a:pt x="276" y="108"/>
                  </a:cubicBezTo>
                  <a:cubicBezTo>
                    <a:pt x="276" y="164"/>
                    <a:pt x="220" y="170"/>
                    <a:pt x="219" y="170"/>
                  </a:cubicBezTo>
                  <a:cubicBezTo>
                    <a:pt x="219" y="170"/>
                    <a:pt x="219" y="170"/>
                    <a:pt x="218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02C2F5D6-D575-B091-6657-4E8EC6A07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5" y="649"/>
              <a:ext cx="142" cy="178"/>
            </a:xfrm>
            <a:custGeom>
              <a:avLst/>
              <a:gdLst>
                <a:gd name="T0" fmla="*/ 90 w 96"/>
                <a:gd name="T1" fmla="*/ 120 h 120"/>
                <a:gd name="T2" fmla="*/ 6 w 96"/>
                <a:gd name="T3" fmla="*/ 120 h 120"/>
                <a:gd name="T4" fmla="*/ 0 w 96"/>
                <a:gd name="T5" fmla="*/ 114 h 120"/>
                <a:gd name="T6" fmla="*/ 0 w 96"/>
                <a:gd name="T7" fmla="*/ 6 h 120"/>
                <a:gd name="T8" fmla="*/ 6 w 96"/>
                <a:gd name="T9" fmla="*/ 0 h 120"/>
                <a:gd name="T10" fmla="*/ 48 w 96"/>
                <a:gd name="T11" fmla="*/ 0 h 120"/>
                <a:gd name="T12" fmla="*/ 52 w 96"/>
                <a:gd name="T13" fmla="*/ 1 h 120"/>
                <a:gd name="T14" fmla="*/ 94 w 96"/>
                <a:gd name="T15" fmla="*/ 37 h 120"/>
                <a:gd name="T16" fmla="*/ 96 w 96"/>
                <a:gd name="T17" fmla="*/ 42 h 120"/>
                <a:gd name="T18" fmla="*/ 96 w 96"/>
                <a:gd name="T19" fmla="*/ 114 h 120"/>
                <a:gd name="T20" fmla="*/ 90 w 96"/>
                <a:gd name="T21" fmla="*/ 120 h 120"/>
                <a:gd name="T22" fmla="*/ 12 w 96"/>
                <a:gd name="T23" fmla="*/ 108 h 120"/>
                <a:gd name="T24" fmla="*/ 84 w 96"/>
                <a:gd name="T25" fmla="*/ 108 h 120"/>
                <a:gd name="T26" fmla="*/ 84 w 96"/>
                <a:gd name="T27" fmla="*/ 45 h 120"/>
                <a:gd name="T28" fmla="*/ 46 w 96"/>
                <a:gd name="T29" fmla="*/ 12 h 120"/>
                <a:gd name="T30" fmla="*/ 12 w 96"/>
                <a:gd name="T31" fmla="*/ 12 h 120"/>
                <a:gd name="T32" fmla="*/ 12 w 96"/>
                <a:gd name="T33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6" h="120">
                  <a:moveTo>
                    <a:pt x="90" y="120"/>
                  </a:moveTo>
                  <a:cubicBezTo>
                    <a:pt x="6" y="120"/>
                    <a:pt x="6" y="120"/>
                    <a:pt x="6" y="120"/>
                  </a:cubicBezTo>
                  <a:cubicBezTo>
                    <a:pt x="3" y="120"/>
                    <a:pt x="0" y="117"/>
                    <a:pt x="0" y="1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9" y="0"/>
                    <a:pt x="51" y="0"/>
                    <a:pt x="52" y="1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5" y="38"/>
                    <a:pt x="96" y="40"/>
                    <a:pt x="96" y="42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6" y="117"/>
                    <a:pt x="93" y="120"/>
                    <a:pt x="90" y="120"/>
                  </a:cubicBezTo>
                  <a:close/>
                  <a:moveTo>
                    <a:pt x="12" y="108"/>
                  </a:moveTo>
                  <a:cubicBezTo>
                    <a:pt x="84" y="108"/>
                    <a:pt x="84" y="108"/>
                    <a:pt x="84" y="108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2F7E07F6-028F-8D23-FB38-1C9E45E06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" y="649"/>
              <a:ext cx="89" cy="71"/>
            </a:xfrm>
            <a:custGeom>
              <a:avLst/>
              <a:gdLst>
                <a:gd name="T0" fmla="*/ 54 w 60"/>
                <a:gd name="T1" fmla="*/ 48 h 48"/>
                <a:gd name="T2" fmla="*/ 6 w 60"/>
                <a:gd name="T3" fmla="*/ 48 h 48"/>
                <a:gd name="T4" fmla="*/ 0 w 60"/>
                <a:gd name="T5" fmla="*/ 42 h 48"/>
                <a:gd name="T6" fmla="*/ 0 w 60"/>
                <a:gd name="T7" fmla="*/ 6 h 48"/>
                <a:gd name="T8" fmla="*/ 6 w 60"/>
                <a:gd name="T9" fmla="*/ 0 h 48"/>
                <a:gd name="T10" fmla="*/ 12 w 60"/>
                <a:gd name="T11" fmla="*/ 6 h 48"/>
                <a:gd name="T12" fmla="*/ 12 w 60"/>
                <a:gd name="T13" fmla="*/ 36 h 48"/>
                <a:gd name="T14" fmla="*/ 54 w 60"/>
                <a:gd name="T15" fmla="*/ 36 h 48"/>
                <a:gd name="T16" fmla="*/ 60 w 60"/>
                <a:gd name="T17" fmla="*/ 42 h 48"/>
                <a:gd name="T18" fmla="*/ 54 w 60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48">
                  <a:moveTo>
                    <a:pt x="54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7" y="36"/>
                    <a:pt x="60" y="39"/>
                    <a:pt x="60" y="42"/>
                  </a:cubicBezTo>
                  <a:cubicBezTo>
                    <a:pt x="60" y="45"/>
                    <a:pt x="57" y="48"/>
                    <a:pt x="5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</p:grpSp>
      <p:sp>
        <p:nvSpPr>
          <p:cNvPr id="67" name="Rectangle 160">
            <a:extLst>
              <a:ext uri="{FF2B5EF4-FFF2-40B4-BE49-F238E27FC236}">
                <a16:creationId xmlns:a16="http://schemas.microsoft.com/office/drawing/2014/main" id="{C8586421-2E6A-938A-0F8C-7C8DBEEECE09}"/>
              </a:ext>
            </a:extLst>
          </p:cNvPr>
          <p:cNvSpPr/>
          <p:nvPr/>
        </p:nvSpPr>
        <p:spPr>
          <a:xfrm>
            <a:off x="850900" y="4031342"/>
            <a:ext cx="3853542" cy="226603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0000" rtlCol="0" anchor="ctr"/>
          <a:lstStyle/>
          <a:p>
            <a:pPr algn="r"/>
            <a:endParaRPr lang="en-US" sz="1600">
              <a:solidFill>
                <a:schemeClr val="tx1"/>
              </a:solidFill>
              <a:latin typeface="Courier New" panose="02070309020205020404" pitchFamily="49" charset="0"/>
              <a:ea typeface="Source Sans Pro" panose="020B0503030403020204" pitchFamily="34" charset="0"/>
              <a:cs typeface="Courier New" panose="02070309020205020404" pitchFamily="49" charset="0"/>
            </a:endParaRPr>
          </a:p>
        </p:txBody>
      </p:sp>
      <p:cxnSp>
        <p:nvCxnSpPr>
          <p:cNvPr id="70" name="Соединитель: уступ 69">
            <a:extLst>
              <a:ext uri="{FF2B5EF4-FFF2-40B4-BE49-F238E27FC236}">
                <a16:creationId xmlns:a16="http://schemas.microsoft.com/office/drawing/2014/main" id="{74202B1A-5168-9AD7-0CB9-90D27433415B}"/>
              </a:ext>
            </a:extLst>
          </p:cNvPr>
          <p:cNvCxnSpPr>
            <a:cxnSpLocks/>
          </p:cNvCxnSpPr>
          <p:nvPr/>
        </p:nvCxnSpPr>
        <p:spPr>
          <a:xfrm rot="5400000">
            <a:off x="1727463" y="3272787"/>
            <a:ext cx="916583" cy="462642"/>
          </a:xfrm>
          <a:prstGeom prst="bentConnector3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005B2DA4-8A4F-8E75-24EE-D5039AD2D5E6}"/>
              </a:ext>
            </a:extLst>
          </p:cNvPr>
          <p:cNvSpPr/>
          <p:nvPr/>
        </p:nvSpPr>
        <p:spPr>
          <a:xfrm>
            <a:off x="850899" y="4091801"/>
            <a:ext cx="385354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Характеристика </a:t>
            </a:r>
            <a:r>
              <a:rPr lang="ru-RU" sz="160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датасета</a:t>
            </a:r>
            <a:r>
              <a:rPr lang="ru-RU" sz="16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:</a:t>
            </a:r>
            <a:br>
              <a:rPr lang="ru-RU" sz="16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endParaRPr lang="ru-RU" sz="16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b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205</a:t>
            </a:r>
            <a:r>
              <a:rPr lang="ru-RU" sz="16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наблюдений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Из 26 признаков для анализа выбрано </a:t>
            </a:r>
            <a:r>
              <a:rPr lang="ru-RU" sz="1600" b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11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Цена машины – целевая переменная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b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0 </a:t>
            </a:r>
            <a:r>
              <a:rPr lang="ru-RU" sz="16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пропущенных значений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77C938-8830-FC2F-81C5-90C0F0811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743" y="3870961"/>
            <a:ext cx="5948528" cy="271882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8F39CD-3EEB-8997-CE4F-4A6444CD9D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0" b="2841"/>
          <a:stretch/>
        </p:blipFill>
        <p:spPr>
          <a:xfrm>
            <a:off x="6567714" y="1174445"/>
            <a:ext cx="4886557" cy="244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83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F6317D12-D86D-2818-8003-DB21108A3053}"/>
              </a:ext>
            </a:extLst>
          </p:cNvPr>
          <p:cNvCxnSpPr/>
          <p:nvPr/>
        </p:nvCxnSpPr>
        <p:spPr>
          <a:xfrm>
            <a:off x="3690809" y="1606550"/>
            <a:ext cx="623" cy="199222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CAF868B-4F5E-9847-55BC-659FAAA5A89E}"/>
              </a:ext>
            </a:extLst>
          </p:cNvPr>
          <p:cNvSpPr txBox="1"/>
          <p:nvPr/>
        </p:nvSpPr>
        <p:spPr>
          <a:xfrm>
            <a:off x="1606038" y="463033"/>
            <a:ext cx="5765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ru-RU" sz="2800" b="0" i="0" u="none" strike="noStrike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Гипотезы исследования</a:t>
            </a:r>
          </a:p>
        </p:txBody>
      </p:sp>
      <p:pic>
        <p:nvPicPr>
          <p:cNvPr id="5" name="Рисунок 4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30D3750A-9F25-1523-59AE-DF94C1292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38" y="463033"/>
            <a:ext cx="523220" cy="5232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4650DB-E7D5-9D33-E71D-6E3CDC4C6222}"/>
              </a:ext>
            </a:extLst>
          </p:cNvPr>
          <p:cNvSpPr txBox="1"/>
          <p:nvPr/>
        </p:nvSpPr>
        <p:spPr>
          <a:xfrm>
            <a:off x="1016000" y="1672167"/>
            <a:ext cx="224895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 algn="ctr"/>
            <a:r>
              <a:rPr lang="ru-RU" sz="7200">
                <a:solidFill>
                  <a:schemeClr val="bg1"/>
                </a:solidFill>
                <a:latin typeface="Arial Black"/>
                <a:cs typeface="Calibri"/>
              </a:rPr>
              <a:t>01</a:t>
            </a:r>
            <a:endParaRPr lang="ru-RU" sz="7200">
              <a:solidFill>
                <a:schemeClr val="bg1"/>
              </a:solidFill>
              <a:latin typeface="Arial Black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C4E953-694A-17F5-E563-82A638437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41" y="2274358"/>
            <a:ext cx="3378200" cy="337820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40CB968-9C56-1610-8DAB-A8EB57D92655}"/>
              </a:ext>
            </a:extLst>
          </p:cNvPr>
          <p:cNvSpPr/>
          <p:nvPr/>
        </p:nvSpPr>
        <p:spPr>
          <a:xfrm>
            <a:off x="5746750" y="1391708"/>
            <a:ext cx="1058333" cy="6455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>
                <a:latin typeface="Courier New"/>
                <a:cs typeface="Calibri"/>
              </a:rPr>
              <a:t>01</a:t>
            </a:r>
            <a:endParaRPr lang="ru-RU" sz="4000" b="1">
              <a:latin typeface="Courier New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B1398A0-82E9-0FD5-7AC8-057925F85847}"/>
              </a:ext>
            </a:extLst>
          </p:cNvPr>
          <p:cNvSpPr/>
          <p:nvPr/>
        </p:nvSpPr>
        <p:spPr>
          <a:xfrm>
            <a:off x="7016750" y="2820458"/>
            <a:ext cx="1058333" cy="7090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>
                <a:latin typeface="Courier New"/>
                <a:cs typeface="Calibri"/>
              </a:rPr>
              <a:t>02</a:t>
            </a:r>
            <a:endParaRPr lang="ru-RU" sz="4000" b="1">
              <a:latin typeface="Courier New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065EEAE-F94E-D70E-58AB-0B274E2F9DC4}"/>
              </a:ext>
            </a:extLst>
          </p:cNvPr>
          <p:cNvSpPr/>
          <p:nvPr/>
        </p:nvSpPr>
        <p:spPr>
          <a:xfrm>
            <a:off x="7014633" y="4259792"/>
            <a:ext cx="1058333" cy="7090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4000" b="1">
                <a:latin typeface="Courier New"/>
                <a:cs typeface="Calibri"/>
              </a:rPr>
              <a:t>03</a:t>
            </a:r>
            <a:endParaRPr lang="ru-RU" sz="4000" b="1">
              <a:latin typeface="Courier New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BEDAB269-09C4-8B55-3646-3E1E72E65E2A}"/>
              </a:ext>
            </a:extLst>
          </p:cNvPr>
          <p:cNvSpPr/>
          <p:nvPr/>
        </p:nvSpPr>
        <p:spPr>
          <a:xfrm>
            <a:off x="5746750" y="5621866"/>
            <a:ext cx="1058333" cy="7090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4000" b="1" dirty="0">
                <a:latin typeface="Courier New"/>
                <a:cs typeface="Calibri"/>
              </a:rPr>
              <a:t>04</a:t>
            </a:r>
            <a:endParaRPr lang="ru-RU" sz="4000" b="1" dirty="0">
              <a:latin typeface="Courier New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A4CD3FE8-4F42-544E-2625-8C40BCC64C71}"/>
              </a:ext>
            </a:extLst>
          </p:cNvPr>
          <p:cNvSpPr/>
          <p:nvPr/>
        </p:nvSpPr>
        <p:spPr>
          <a:xfrm>
            <a:off x="470958" y="1672167"/>
            <a:ext cx="4466166" cy="443441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966608C0-DAC7-FB71-86FD-DEA5CBEFC0AD}"/>
              </a:ext>
            </a:extLst>
          </p:cNvPr>
          <p:cNvSpPr/>
          <p:nvPr/>
        </p:nvSpPr>
        <p:spPr>
          <a:xfrm>
            <a:off x="3577166" y="1804458"/>
            <a:ext cx="232833" cy="23283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2DCA61A4-4825-6AC5-A9DD-E9A6824268DF}"/>
              </a:ext>
            </a:extLst>
          </p:cNvPr>
          <p:cNvSpPr/>
          <p:nvPr/>
        </p:nvSpPr>
        <p:spPr>
          <a:xfrm>
            <a:off x="4704291" y="3058583"/>
            <a:ext cx="232833" cy="23283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95B2FECF-8442-7F7A-B612-5AE194F30729}"/>
              </a:ext>
            </a:extLst>
          </p:cNvPr>
          <p:cNvSpPr/>
          <p:nvPr/>
        </p:nvSpPr>
        <p:spPr>
          <a:xfrm>
            <a:off x="4704290" y="4497916"/>
            <a:ext cx="232833" cy="23283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ABE9F2F4-DDCA-6E69-F4FE-6056D3A13421}"/>
              </a:ext>
            </a:extLst>
          </p:cNvPr>
          <p:cNvSpPr/>
          <p:nvPr/>
        </p:nvSpPr>
        <p:spPr>
          <a:xfrm>
            <a:off x="3577165" y="5746750"/>
            <a:ext cx="232833" cy="23283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C940DE6C-5117-5597-5EF4-048C3BE192FD}"/>
              </a:ext>
            </a:extLst>
          </p:cNvPr>
          <p:cNvCxnSpPr>
            <a:cxnSpLocks/>
          </p:cNvCxnSpPr>
          <p:nvPr/>
        </p:nvCxnSpPr>
        <p:spPr>
          <a:xfrm>
            <a:off x="3691467" y="1601258"/>
            <a:ext cx="1803397" cy="5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B8E2510B-F9FA-5562-A63D-2DF5D3FC10EC}"/>
              </a:ext>
            </a:extLst>
          </p:cNvPr>
          <p:cNvCxnSpPr>
            <a:cxnSpLocks/>
          </p:cNvCxnSpPr>
          <p:nvPr/>
        </p:nvCxnSpPr>
        <p:spPr>
          <a:xfrm>
            <a:off x="4987924" y="4638675"/>
            <a:ext cx="18885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1F662378-574F-B9F1-326B-F0CF779158B5}"/>
              </a:ext>
            </a:extLst>
          </p:cNvPr>
          <p:cNvCxnSpPr>
            <a:cxnSpLocks/>
          </p:cNvCxnSpPr>
          <p:nvPr/>
        </p:nvCxnSpPr>
        <p:spPr>
          <a:xfrm>
            <a:off x="3717923" y="6173258"/>
            <a:ext cx="18827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38619870-9EE3-E9C7-BA84-764908C54BC6}"/>
              </a:ext>
            </a:extLst>
          </p:cNvPr>
          <p:cNvCxnSpPr/>
          <p:nvPr/>
        </p:nvCxnSpPr>
        <p:spPr>
          <a:xfrm>
            <a:off x="3712634" y="5982759"/>
            <a:ext cx="9525" cy="19473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5576585-5FDE-BDCB-9075-4964F2EA1D1D}"/>
              </a:ext>
            </a:extLst>
          </p:cNvPr>
          <p:cNvSpPr txBox="1"/>
          <p:nvPr/>
        </p:nvSpPr>
        <p:spPr>
          <a:xfrm>
            <a:off x="6879166" y="1391708"/>
            <a:ext cx="414866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>
                <a:solidFill>
                  <a:srgbClr val="333333"/>
                </a:solidFill>
                <a:latin typeface="Arial"/>
                <a:cs typeface="Arial"/>
              </a:rPr>
              <a:t>Зависимая переменная “Цена авто” имеет нормальное распределение</a:t>
            </a:r>
            <a:endParaRPr lang="ru-RU" sz="1600">
              <a:cs typeface="Calibri" panose="020F050202020403020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2DFD18-5553-78D7-9B69-44F5A84AD695}"/>
              </a:ext>
            </a:extLst>
          </p:cNvPr>
          <p:cNvSpPr txBox="1"/>
          <p:nvPr/>
        </p:nvSpPr>
        <p:spPr>
          <a:xfrm>
            <a:off x="8127998" y="2756958"/>
            <a:ext cx="41486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>
                <a:solidFill>
                  <a:srgbClr val="333333"/>
                </a:solidFill>
                <a:latin typeface="Arial"/>
                <a:cs typeface="Arial"/>
              </a:rPr>
              <a:t>Группа факторов “Габариты машины” оказывает наибольшее влияние на зависимую переменную (цена авто)</a:t>
            </a:r>
            <a:endParaRPr lang="ru-RU" sz="1600">
              <a:cs typeface="Calibri" panose="020F050202020403020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ED54C7E-733C-E39F-4F79-D723E7E97F39}"/>
              </a:ext>
            </a:extLst>
          </p:cNvPr>
          <p:cNvSpPr txBox="1"/>
          <p:nvPr/>
        </p:nvSpPr>
        <p:spPr>
          <a:xfrm>
            <a:off x="8127999" y="4259791"/>
            <a:ext cx="414866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dirty="0">
                <a:solidFill>
                  <a:srgbClr val="333333"/>
                </a:solidFill>
                <a:latin typeface="Arial"/>
                <a:cs typeface="Arial"/>
              </a:rPr>
              <a:t>Группа факторов “Прочее” имеет линейную зависимость с переменной “цена авто”</a:t>
            </a:r>
            <a:endParaRPr lang="ru-RU" sz="1600" dirty="0">
              <a:cs typeface="Calibri" panose="020F0502020204030204"/>
            </a:endParaRPr>
          </a:p>
          <a:p>
            <a:endParaRPr lang="ru-RU" sz="1600" dirty="0">
              <a:solidFill>
                <a:srgbClr val="333333"/>
              </a:solidFill>
              <a:latin typeface="Arial"/>
              <a:cs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435EF4-7B73-46E8-67FD-DA652B029BBF}"/>
              </a:ext>
            </a:extLst>
          </p:cNvPr>
          <p:cNvSpPr txBox="1"/>
          <p:nvPr/>
        </p:nvSpPr>
        <p:spPr>
          <a:xfrm>
            <a:off x="6905624" y="5621866"/>
            <a:ext cx="509587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>
                <a:solidFill>
                  <a:srgbClr val="333333"/>
                </a:solidFill>
                <a:latin typeface="Arial"/>
                <a:cs typeface="Arial"/>
              </a:rPr>
              <a:t>Данные неоднородны, предполагаем </a:t>
            </a:r>
            <a:br>
              <a:rPr lang="ru-RU" sz="1600">
                <a:solidFill>
                  <a:srgbClr val="333333"/>
                </a:solidFill>
                <a:latin typeface="Arial"/>
                <a:cs typeface="Arial"/>
              </a:rPr>
            </a:br>
            <a:r>
              <a:rPr lang="ru-RU" sz="1600">
                <a:solidFill>
                  <a:srgbClr val="333333"/>
                </a:solidFill>
                <a:latin typeface="Arial"/>
                <a:cs typeface="Arial"/>
              </a:rPr>
              <a:t>возможность разбиения на три класса</a:t>
            </a:r>
          </a:p>
        </p:txBody>
      </p:sp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5B0E3294-C386-15A6-A899-60ED3C10C6A6}"/>
              </a:ext>
            </a:extLst>
          </p:cNvPr>
          <p:cNvCxnSpPr>
            <a:cxnSpLocks/>
          </p:cNvCxnSpPr>
          <p:nvPr/>
        </p:nvCxnSpPr>
        <p:spPr>
          <a:xfrm>
            <a:off x="5019673" y="3146424"/>
            <a:ext cx="18885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754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780AF2-C255-88D8-340B-BB6D68F0150C}"/>
              </a:ext>
            </a:extLst>
          </p:cNvPr>
          <p:cNvSpPr txBox="1"/>
          <p:nvPr/>
        </p:nvSpPr>
        <p:spPr>
          <a:xfrm>
            <a:off x="850900" y="463034"/>
            <a:ext cx="7556500" cy="523220"/>
          </a:xfrm>
          <a:prstGeom prst="rect">
            <a:avLst/>
          </a:prstGeom>
          <a:noFill/>
        </p:spPr>
        <p:txBody>
          <a:bodyPr wrap="square" lIns="82800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ru-RU" sz="2800" b="0" i="0" u="none" strike="noStrike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Основные характеристики СВ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3F4ED4CB-C195-940B-1A27-575AB594F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392166"/>
              </p:ext>
            </p:extLst>
          </p:nvPr>
        </p:nvGraphicFramePr>
        <p:xfrm>
          <a:off x="639855" y="1225070"/>
          <a:ext cx="10844156" cy="5123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941">
                  <a:extLst>
                    <a:ext uri="{9D8B030D-6E8A-4147-A177-3AD203B41FA5}">
                      <a16:colId xmlns:a16="http://schemas.microsoft.com/office/drawing/2014/main" val="3939771550"/>
                    </a:ext>
                  </a:extLst>
                </a:gridCol>
                <a:gridCol w="1030730">
                  <a:extLst>
                    <a:ext uri="{9D8B030D-6E8A-4147-A177-3AD203B41FA5}">
                      <a16:colId xmlns:a16="http://schemas.microsoft.com/office/drawing/2014/main" val="2944774644"/>
                    </a:ext>
                  </a:extLst>
                </a:gridCol>
                <a:gridCol w="1010773">
                  <a:extLst>
                    <a:ext uri="{9D8B030D-6E8A-4147-A177-3AD203B41FA5}">
                      <a16:colId xmlns:a16="http://schemas.microsoft.com/office/drawing/2014/main" val="2304966116"/>
                    </a:ext>
                  </a:extLst>
                </a:gridCol>
                <a:gridCol w="1001917">
                  <a:extLst>
                    <a:ext uri="{9D8B030D-6E8A-4147-A177-3AD203B41FA5}">
                      <a16:colId xmlns:a16="http://schemas.microsoft.com/office/drawing/2014/main" val="394759644"/>
                    </a:ext>
                  </a:extLst>
                </a:gridCol>
                <a:gridCol w="1168904">
                  <a:extLst>
                    <a:ext uri="{9D8B030D-6E8A-4147-A177-3AD203B41FA5}">
                      <a16:colId xmlns:a16="http://schemas.microsoft.com/office/drawing/2014/main" val="3132402128"/>
                    </a:ext>
                  </a:extLst>
                </a:gridCol>
                <a:gridCol w="1369140">
                  <a:extLst>
                    <a:ext uri="{9D8B030D-6E8A-4147-A177-3AD203B41FA5}">
                      <a16:colId xmlns:a16="http://schemas.microsoft.com/office/drawing/2014/main" val="1398282322"/>
                    </a:ext>
                  </a:extLst>
                </a:gridCol>
                <a:gridCol w="1013638">
                  <a:extLst>
                    <a:ext uri="{9D8B030D-6E8A-4147-A177-3AD203B41FA5}">
                      <a16:colId xmlns:a16="http://schemas.microsoft.com/office/drawing/2014/main" val="728400732"/>
                    </a:ext>
                  </a:extLst>
                </a:gridCol>
                <a:gridCol w="1027814">
                  <a:extLst>
                    <a:ext uri="{9D8B030D-6E8A-4147-A177-3AD203B41FA5}">
                      <a16:colId xmlns:a16="http://schemas.microsoft.com/office/drawing/2014/main" val="3791484604"/>
                    </a:ext>
                  </a:extLst>
                </a:gridCol>
                <a:gridCol w="1013637">
                  <a:extLst>
                    <a:ext uri="{9D8B030D-6E8A-4147-A177-3AD203B41FA5}">
                      <a16:colId xmlns:a16="http://schemas.microsoft.com/office/drawing/2014/main" val="2841969894"/>
                    </a:ext>
                  </a:extLst>
                </a:gridCol>
                <a:gridCol w="1028662">
                  <a:extLst>
                    <a:ext uri="{9D8B030D-6E8A-4147-A177-3AD203B41FA5}">
                      <a16:colId xmlns:a16="http://schemas.microsoft.com/office/drawing/2014/main" val="1638556432"/>
                    </a:ext>
                  </a:extLst>
                </a:gridCol>
              </a:tblGrid>
              <a:tr h="529699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СВ</a:t>
                      </a:r>
                      <a:r>
                        <a:rPr lang="ru-RU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4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Ср. знач.</a:t>
                      </a:r>
                      <a:r>
                        <a:rPr lang="ru-RU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4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Медиана</a:t>
                      </a:r>
                      <a:r>
                        <a:rPr lang="ru-RU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4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Мода</a:t>
                      </a:r>
                      <a:r>
                        <a:rPr lang="ru-RU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4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Размах вариации</a:t>
                      </a:r>
                      <a:r>
                        <a:rPr lang="ru-RU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4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Коэф. вар. %</a:t>
                      </a:r>
                      <a:r>
                        <a:rPr lang="ru-RU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4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Дисп.</a:t>
                      </a:r>
                      <a:r>
                        <a:rPr lang="ru-RU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4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</a:t>
                      </a: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</a:t>
                      </a: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Ek</a:t>
                      </a: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224711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40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</a:t>
                      </a:r>
                      <a:r>
                        <a:rPr lang="af-ZA" sz="140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arlength</a:t>
                      </a: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</a:p>
                  </a:txBody>
                  <a:tcPr anchor="ctr">
                    <a:solidFill>
                      <a:srgbClr val="769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174.049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173.2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157.3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7.09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152.2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12.34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0.154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-0.138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7685382"/>
                  </a:ext>
                </a:extLst>
              </a:tr>
              <a:tr h="31450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carwidth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769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65.908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65.5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63.8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3.25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4.602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2.145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0.891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0.621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9723021"/>
                  </a:ext>
                </a:extLst>
              </a:tr>
              <a:tr h="31450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carheight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769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53.725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54.1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50.8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4.55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5.971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2.444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0.062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-0.487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2308621"/>
                  </a:ext>
                </a:extLst>
              </a:tr>
              <a:tr h="31450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enginesize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769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126.907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</a:t>
                      </a:r>
                      <a:r>
                        <a:rPr lang="ru-RU" sz="12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</a:p>
                    <a:p>
                      <a:pPr algn="ctr" fontAlgn="base"/>
                      <a:r>
                        <a:rPr lang="ru-RU" sz="120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122</a:t>
                      </a:r>
                      <a:r>
                        <a:rPr lang="ru-RU" sz="12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265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32.81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1734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41.64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1.919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5.069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0825679"/>
                  </a:ext>
                </a:extLst>
              </a:tr>
              <a:tr h="4303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horsepower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769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104.117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240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37.98</a:t>
                      </a:r>
                      <a:r>
                        <a:rPr lang="ru-RU" sz="12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1564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39.54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1.385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2.535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1733404"/>
                  </a:ext>
                </a:extLst>
              </a:tr>
              <a:tr h="31450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peakrpm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769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5125.122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5200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5500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2450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9.31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227515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477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0.074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0.026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4534836"/>
                  </a:ext>
                </a:extLst>
              </a:tr>
              <a:tr h="31450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citympg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769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25.22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25.94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42.8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6.542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0.654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0.501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4736428"/>
                  </a:ext>
                </a:extLst>
              </a:tr>
              <a:tr h="4303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highwaympg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769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30.751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22.39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47.42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6.886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0.532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0.367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4703617"/>
                  </a:ext>
                </a:extLst>
              </a:tr>
              <a:tr h="31450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wheelbase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769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98.757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94.5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34.3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6.1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36.26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6.022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1.035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0.925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4745582"/>
                  </a:ext>
                </a:extLst>
              </a:tr>
              <a:tr h="4303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curbweight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769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2555.566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2414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2385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2578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20.37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271108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520.7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0.671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-0.099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8474848"/>
                  </a:ext>
                </a:extLst>
              </a:tr>
              <a:tr h="73324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769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13276.711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10295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5572</a:t>
                      </a:r>
                      <a:r>
                        <a:rPr lang="ru-RU" sz="12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</a:p>
                    <a:p>
                      <a:pPr algn="ctr" fontAlgn="base"/>
                      <a:r>
                        <a:rPr lang="ru-RU" sz="120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6229</a:t>
                      </a:r>
                      <a:r>
                        <a:rPr lang="ru-RU" sz="12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</a:p>
                    <a:p>
                      <a:pPr algn="ctr" fontAlgn="base"/>
                      <a:r>
                        <a:rPr lang="ru-RU" sz="120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6692</a:t>
                      </a:r>
                      <a:r>
                        <a:rPr lang="ru-RU" sz="12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40282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60.17</a:t>
                      </a:r>
                      <a:r>
                        <a:rPr lang="ru-RU" sz="12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63821762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7989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1.752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2.891</a:t>
                      </a:r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  <a:endParaRPr lang="ru-RU" sz="12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892710"/>
                  </a:ext>
                </a:extLst>
              </a:tr>
            </a:tbl>
          </a:graphicData>
        </a:graphic>
      </p:graphicFrame>
      <p:grpSp>
        <p:nvGrpSpPr>
          <p:cNvPr id="2" name="Group 69">
            <a:extLst>
              <a:ext uri="{FF2B5EF4-FFF2-40B4-BE49-F238E27FC236}">
                <a16:creationId xmlns:a16="http://schemas.microsoft.com/office/drawing/2014/main" id="{507284DF-8F6B-8A75-C99D-8CE4FCED388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1226" y="499812"/>
            <a:ext cx="511362" cy="447739"/>
            <a:chOff x="1356" y="464"/>
            <a:chExt cx="426" cy="373"/>
          </a:xfrm>
          <a:solidFill>
            <a:srgbClr val="000000"/>
          </a:solidFill>
        </p:grpSpPr>
        <p:sp>
          <p:nvSpPr>
            <p:cNvPr id="3" name="Freeform 70">
              <a:extLst>
                <a:ext uri="{FF2B5EF4-FFF2-40B4-BE49-F238E27FC236}">
                  <a16:creationId xmlns:a16="http://schemas.microsoft.com/office/drawing/2014/main" id="{C78340B8-6253-F5A8-CA04-CF98F4D84D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6" y="464"/>
              <a:ext cx="426" cy="337"/>
            </a:xfrm>
            <a:custGeom>
              <a:avLst/>
              <a:gdLst>
                <a:gd name="T0" fmla="*/ 264 w 288"/>
                <a:gd name="T1" fmla="*/ 228 h 228"/>
                <a:gd name="T2" fmla="*/ 24 w 288"/>
                <a:gd name="T3" fmla="*/ 228 h 228"/>
                <a:gd name="T4" fmla="*/ 0 w 288"/>
                <a:gd name="T5" fmla="*/ 203 h 228"/>
                <a:gd name="T6" fmla="*/ 0 w 288"/>
                <a:gd name="T7" fmla="*/ 25 h 228"/>
                <a:gd name="T8" fmla="*/ 24 w 288"/>
                <a:gd name="T9" fmla="*/ 0 h 228"/>
                <a:gd name="T10" fmla="*/ 264 w 288"/>
                <a:gd name="T11" fmla="*/ 0 h 228"/>
                <a:gd name="T12" fmla="*/ 288 w 288"/>
                <a:gd name="T13" fmla="*/ 25 h 228"/>
                <a:gd name="T14" fmla="*/ 288 w 288"/>
                <a:gd name="T15" fmla="*/ 203 h 228"/>
                <a:gd name="T16" fmla="*/ 264 w 288"/>
                <a:gd name="T17" fmla="*/ 228 h 228"/>
                <a:gd name="T18" fmla="*/ 24 w 288"/>
                <a:gd name="T19" fmla="*/ 12 h 228"/>
                <a:gd name="T20" fmla="*/ 12 w 288"/>
                <a:gd name="T21" fmla="*/ 25 h 228"/>
                <a:gd name="T22" fmla="*/ 12 w 288"/>
                <a:gd name="T23" fmla="*/ 203 h 228"/>
                <a:gd name="T24" fmla="*/ 24 w 288"/>
                <a:gd name="T25" fmla="*/ 216 h 228"/>
                <a:gd name="T26" fmla="*/ 264 w 288"/>
                <a:gd name="T27" fmla="*/ 216 h 228"/>
                <a:gd name="T28" fmla="*/ 276 w 288"/>
                <a:gd name="T29" fmla="*/ 203 h 228"/>
                <a:gd name="T30" fmla="*/ 276 w 288"/>
                <a:gd name="T31" fmla="*/ 25 h 228"/>
                <a:gd name="T32" fmla="*/ 264 w 288"/>
                <a:gd name="T33" fmla="*/ 12 h 228"/>
                <a:gd name="T34" fmla="*/ 24 w 288"/>
                <a:gd name="T35" fmla="*/ 1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8" h="228">
                  <a:moveTo>
                    <a:pt x="264" y="228"/>
                  </a:moveTo>
                  <a:cubicBezTo>
                    <a:pt x="24" y="228"/>
                    <a:pt x="24" y="228"/>
                    <a:pt x="24" y="228"/>
                  </a:cubicBezTo>
                  <a:cubicBezTo>
                    <a:pt x="11" y="228"/>
                    <a:pt x="0" y="217"/>
                    <a:pt x="0" y="20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8" y="0"/>
                    <a:pt x="288" y="11"/>
                    <a:pt x="288" y="25"/>
                  </a:cubicBezTo>
                  <a:cubicBezTo>
                    <a:pt x="288" y="203"/>
                    <a:pt x="288" y="203"/>
                    <a:pt x="288" y="203"/>
                  </a:cubicBezTo>
                  <a:cubicBezTo>
                    <a:pt x="288" y="217"/>
                    <a:pt x="278" y="228"/>
                    <a:pt x="264" y="22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8"/>
                    <a:pt x="12" y="25"/>
                  </a:cubicBezTo>
                  <a:cubicBezTo>
                    <a:pt x="12" y="203"/>
                    <a:pt x="12" y="203"/>
                    <a:pt x="12" y="203"/>
                  </a:cubicBezTo>
                  <a:cubicBezTo>
                    <a:pt x="12" y="210"/>
                    <a:pt x="18" y="216"/>
                    <a:pt x="24" y="216"/>
                  </a:cubicBezTo>
                  <a:cubicBezTo>
                    <a:pt x="264" y="216"/>
                    <a:pt x="264" y="216"/>
                    <a:pt x="264" y="216"/>
                  </a:cubicBezTo>
                  <a:cubicBezTo>
                    <a:pt x="271" y="216"/>
                    <a:pt x="276" y="210"/>
                    <a:pt x="276" y="203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6" y="18"/>
                    <a:pt x="271" y="12"/>
                    <a:pt x="264" y="12"/>
                  </a:cubicBezTo>
                  <a:lnTo>
                    <a:pt x="2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6" name="Freeform 71">
              <a:extLst>
                <a:ext uri="{FF2B5EF4-FFF2-40B4-BE49-F238E27FC236}">
                  <a16:creationId xmlns:a16="http://schemas.microsoft.com/office/drawing/2014/main" id="{BEC86977-61C8-A328-32EB-312D7C06D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" y="819"/>
              <a:ext cx="266" cy="18"/>
            </a:xfrm>
            <a:custGeom>
              <a:avLst/>
              <a:gdLst>
                <a:gd name="T0" fmla="*/ 174 w 180"/>
                <a:gd name="T1" fmla="*/ 12 h 12"/>
                <a:gd name="T2" fmla="*/ 6 w 180"/>
                <a:gd name="T3" fmla="*/ 12 h 12"/>
                <a:gd name="T4" fmla="*/ 0 w 180"/>
                <a:gd name="T5" fmla="*/ 6 h 12"/>
                <a:gd name="T6" fmla="*/ 6 w 180"/>
                <a:gd name="T7" fmla="*/ 0 h 12"/>
                <a:gd name="T8" fmla="*/ 174 w 180"/>
                <a:gd name="T9" fmla="*/ 0 h 12"/>
                <a:gd name="T10" fmla="*/ 180 w 180"/>
                <a:gd name="T11" fmla="*/ 6 h 12"/>
                <a:gd name="T12" fmla="*/ 174 w 18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2">
                  <a:moveTo>
                    <a:pt x="17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8" y="0"/>
                    <a:pt x="180" y="3"/>
                    <a:pt x="180" y="6"/>
                  </a:cubicBezTo>
                  <a:cubicBezTo>
                    <a:pt x="180" y="9"/>
                    <a:pt x="178" y="12"/>
                    <a:pt x="17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7" name="Freeform 72">
              <a:extLst>
                <a:ext uri="{FF2B5EF4-FFF2-40B4-BE49-F238E27FC236}">
                  <a16:creationId xmlns:a16="http://schemas.microsoft.com/office/drawing/2014/main" id="{C942F972-5665-175B-CB75-CE3B574B6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1" y="784"/>
              <a:ext cx="18" cy="53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10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8" name="Oval 73">
              <a:extLst>
                <a:ext uri="{FF2B5EF4-FFF2-40B4-BE49-F238E27FC236}">
                  <a16:creationId xmlns:a16="http://schemas.microsoft.com/office/drawing/2014/main" id="{52D99DBC-285D-A0A4-918A-98517249E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1" y="739"/>
              <a:ext cx="36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9" name="Rectangle 74">
              <a:extLst>
                <a:ext uri="{FF2B5EF4-FFF2-40B4-BE49-F238E27FC236}">
                  <a16:creationId xmlns:a16="http://schemas.microsoft.com/office/drawing/2014/main" id="{E56C01C1-C38E-2368-A57C-B5F9AD014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713"/>
              <a:ext cx="408" cy="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10" name="Freeform 75">
              <a:extLst>
                <a:ext uri="{FF2B5EF4-FFF2-40B4-BE49-F238E27FC236}">
                  <a16:creationId xmlns:a16="http://schemas.microsoft.com/office/drawing/2014/main" id="{EBA31D65-AECE-4BB7-8BE8-E2B695A3E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3" y="606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11" name="Freeform 76">
              <a:extLst>
                <a:ext uri="{FF2B5EF4-FFF2-40B4-BE49-F238E27FC236}">
                  <a16:creationId xmlns:a16="http://schemas.microsoft.com/office/drawing/2014/main" id="{F1E7ED61-81C1-5E60-45DC-B471281C8D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51" y="553"/>
              <a:ext cx="71" cy="142"/>
            </a:xfrm>
            <a:custGeom>
              <a:avLst/>
              <a:gdLst>
                <a:gd name="T0" fmla="*/ 42 w 48"/>
                <a:gd name="T1" fmla="*/ 96 h 96"/>
                <a:gd name="T2" fmla="*/ 6 w 48"/>
                <a:gd name="T3" fmla="*/ 96 h 96"/>
                <a:gd name="T4" fmla="*/ 0 w 48"/>
                <a:gd name="T5" fmla="*/ 90 h 96"/>
                <a:gd name="T6" fmla="*/ 0 w 48"/>
                <a:gd name="T7" fmla="*/ 6 h 96"/>
                <a:gd name="T8" fmla="*/ 6 w 48"/>
                <a:gd name="T9" fmla="*/ 0 h 96"/>
                <a:gd name="T10" fmla="*/ 42 w 48"/>
                <a:gd name="T11" fmla="*/ 0 h 96"/>
                <a:gd name="T12" fmla="*/ 48 w 48"/>
                <a:gd name="T13" fmla="*/ 6 h 96"/>
                <a:gd name="T14" fmla="*/ 48 w 48"/>
                <a:gd name="T15" fmla="*/ 90 h 96"/>
                <a:gd name="T16" fmla="*/ 42 w 48"/>
                <a:gd name="T17" fmla="*/ 96 h 96"/>
                <a:gd name="T18" fmla="*/ 12 w 48"/>
                <a:gd name="T19" fmla="*/ 84 h 96"/>
                <a:gd name="T20" fmla="*/ 36 w 48"/>
                <a:gd name="T21" fmla="*/ 84 h 96"/>
                <a:gd name="T22" fmla="*/ 36 w 48"/>
                <a:gd name="T23" fmla="*/ 12 h 96"/>
                <a:gd name="T24" fmla="*/ 12 w 48"/>
                <a:gd name="T25" fmla="*/ 12 h 96"/>
                <a:gd name="T26" fmla="*/ 12 w 48"/>
                <a:gd name="T27" fmla="*/ 8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96">
                  <a:moveTo>
                    <a:pt x="42" y="96"/>
                  </a:moveTo>
                  <a:cubicBezTo>
                    <a:pt x="6" y="96"/>
                    <a:pt x="6" y="96"/>
                    <a:pt x="6" y="96"/>
                  </a:cubicBezTo>
                  <a:cubicBezTo>
                    <a:pt x="3" y="96"/>
                    <a:pt x="0" y="93"/>
                    <a:pt x="0" y="9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93"/>
                    <a:pt x="46" y="96"/>
                    <a:pt x="42" y="96"/>
                  </a:cubicBezTo>
                  <a:close/>
                  <a:moveTo>
                    <a:pt x="12" y="84"/>
                  </a:moveTo>
                  <a:cubicBezTo>
                    <a:pt x="36" y="84"/>
                    <a:pt x="36" y="84"/>
                    <a:pt x="36" y="84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12" name="Freeform 77">
              <a:extLst>
                <a:ext uri="{FF2B5EF4-FFF2-40B4-BE49-F238E27FC236}">
                  <a16:creationId xmlns:a16="http://schemas.microsoft.com/office/drawing/2014/main" id="{0602FFEF-BA56-1A9F-A414-466249299D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0" y="517"/>
              <a:ext cx="71" cy="178"/>
            </a:xfrm>
            <a:custGeom>
              <a:avLst/>
              <a:gdLst>
                <a:gd name="T0" fmla="*/ 42 w 48"/>
                <a:gd name="T1" fmla="*/ 120 h 120"/>
                <a:gd name="T2" fmla="*/ 6 w 48"/>
                <a:gd name="T3" fmla="*/ 120 h 120"/>
                <a:gd name="T4" fmla="*/ 0 w 48"/>
                <a:gd name="T5" fmla="*/ 114 h 120"/>
                <a:gd name="T6" fmla="*/ 0 w 48"/>
                <a:gd name="T7" fmla="*/ 6 h 120"/>
                <a:gd name="T8" fmla="*/ 6 w 48"/>
                <a:gd name="T9" fmla="*/ 0 h 120"/>
                <a:gd name="T10" fmla="*/ 42 w 48"/>
                <a:gd name="T11" fmla="*/ 0 h 120"/>
                <a:gd name="T12" fmla="*/ 48 w 48"/>
                <a:gd name="T13" fmla="*/ 6 h 120"/>
                <a:gd name="T14" fmla="*/ 48 w 48"/>
                <a:gd name="T15" fmla="*/ 114 h 120"/>
                <a:gd name="T16" fmla="*/ 42 w 48"/>
                <a:gd name="T17" fmla="*/ 120 h 120"/>
                <a:gd name="T18" fmla="*/ 12 w 48"/>
                <a:gd name="T19" fmla="*/ 108 h 120"/>
                <a:gd name="T20" fmla="*/ 36 w 48"/>
                <a:gd name="T21" fmla="*/ 108 h 120"/>
                <a:gd name="T22" fmla="*/ 36 w 48"/>
                <a:gd name="T23" fmla="*/ 12 h 120"/>
                <a:gd name="T24" fmla="*/ 12 w 48"/>
                <a:gd name="T25" fmla="*/ 12 h 120"/>
                <a:gd name="T26" fmla="*/ 12 w 48"/>
                <a:gd name="T2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20">
                  <a:moveTo>
                    <a:pt x="42" y="120"/>
                  </a:moveTo>
                  <a:cubicBezTo>
                    <a:pt x="6" y="120"/>
                    <a:pt x="6" y="120"/>
                    <a:pt x="6" y="120"/>
                  </a:cubicBezTo>
                  <a:cubicBezTo>
                    <a:pt x="3" y="120"/>
                    <a:pt x="0" y="117"/>
                    <a:pt x="0" y="1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7"/>
                    <a:pt x="46" y="120"/>
                    <a:pt x="42" y="120"/>
                  </a:cubicBezTo>
                  <a:close/>
                  <a:moveTo>
                    <a:pt x="12" y="108"/>
                  </a:moveTo>
                  <a:cubicBezTo>
                    <a:pt x="36" y="108"/>
                    <a:pt x="36" y="108"/>
                    <a:pt x="36" y="10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13" name="Rectangle 78">
              <a:extLst>
                <a:ext uri="{FF2B5EF4-FFF2-40B4-BE49-F238E27FC236}">
                  <a16:creationId xmlns:a16="http://schemas.microsoft.com/office/drawing/2014/main" id="{D675939D-DF12-E2DD-908E-FB39051A0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7" y="517"/>
              <a:ext cx="18" cy="1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9271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1B6461-ADE9-FC9E-3E67-45DF2402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4" y="3195098"/>
            <a:ext cx="2098010" cy="149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66A1B4-77D3-A8C5-5E46-22EA29C1F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4" y="1686660"/>
            <a:ext cx="2098010" cy="148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0B31DF7-780E-C4C5-6967-332B8AECD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4" y="4703536"/>
            <a:ext cx="2098010" cy="154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5490D4A-CC40-DE9A-EFC9-34CAE0F00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672" y="1681166"/>
            <a:ext cx="2098010" cy="149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AA67FDE-D456-7490-6408-71241CD5D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959" y="1686660"/>
            <a:ext cx="2082626" cy="148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4DD0B70-6B55-8852-D963-59ED93E29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175" y="1686660"/>
            <a:ext cx="2082628" cy="148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825020CF-0946-DE69-10EA-B3B2FB0A5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715" y="1665690"/>
            <a:ext cx="2200313" cy="15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A4D6C4-36F8-E309-03ED-78A4AC8BB27D}"/>
              </a:ext>
            </a:extLst>
          </p:cNvPr>
          <p:cNvSpPr txBox="1"/>
          <p:nvPr/>
        </p:nvSpPr>
        <p:spPr>
          <a:xfrm>
            <a:off x="546107" y="1168405"/>
            <a:ext cx="2349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Габариты авто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9210EE-14EC-8EA8-9566-221A029701C3}"/>
              </a:ext>
            </a:extLst>
          </p:cNvPr>
          <p:cNvSpPr txBox="1"/>
          <p:nvPr/>
        </p:nvSpPr>
        <p:spPr>
          <a:xfrm>
            <a:off x="3104656" y="1168405"/>
            <a:ext cx="1629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Двигатель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94F84B-A5D8-E246-A6C2-E343B6B5050B}"/>
              </a:ext>
            </a:extLst>
          </p:cNvPr>
          <p:cNvSpPr txBox="1"/>
          <p:nvPr/>
        </p:nvSpPr>
        <p:spPr>
          <a:xfrm>
            <a:off x="5238042" y="1163194"/>
            <a:ext cx="2098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Расход</a:t>
            </a:r>
            <a:r>
              <a:rPr lang="ru-RU" sz="1600" b="1" i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i="1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топлива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15CF6-187D-C90E-0BED-7F1F9CE2D0E8}"/>
              </a:ext>
            </a:extLst>
          </p:cNvPr>
          <p:cNvSpPr txBox="1"/>
          <p:nvPr/>
        </p:nvSpPr>
        <p:spPr>
          <a:xfrm>
            <a:off x="8117276" y="1174367"/>
            <a:ext cx="924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>
                <a:solidFill>
                  <a:srgbClr val="0033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Прочее</a:t>
            </a:r>
            <a:endParaRPr lang="ru-RU" sz="1600" b="1" i="1">
              <a:solidFill>
                <a:srgbClr val="00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6992449B-0B4C-2A46-0E08-1BD4C23EA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365" y="3195096"/>
            <a:ext cx="2082625" cy="148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134624FD-8A5C-BEA8-67EC-7085C1A09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364" y="4688805"/>
            <a:ext cx="2082626" cy="153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8CC9CEA9-F5D1-CD89-2284-7988A82E0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959" y="3195097"/>
            <a:ext cx="2082626" cy="148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73210BEA-9BEA-EFB3-9D8D-AA4F95076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175" y="3188242"/>
            <a:ext cx="2082628" cy="148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015F15-0469-D8F0-F7CE-C3F700DBC1B9}"/>
              </a:ext>
            </a:extLst>
          </p:cNvPr>
          <p:cNvSpPr txBox="1"/>
          <p:nvPr/>
        </p:nvSpPr>
        <p:spPr>
          <a:xfrm>
            <a:off x="9168003" y="1174367"/>
            <a:ext cx="3463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i="1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Целевая</a:t>
            </a:r>
            <a:r>
              <a:rPr lang="ru-RU" sz="1600" b="1" i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i="1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переменная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872045-BB06-3A72-DB81-705952E289F0}"/>
              </a:ext>
            </a:extLst>
          </p:cNvPr>
          <p:cNvSpPr txBox="1"/>
          <p:nvPr/>
        </p:nvSpPr>
        <p:spPr>
          <a:xfrm>
            <a:off x="5394423" y="4794529"/>
            <a:ext cx="6370132" cy="16004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1400">
                <a:solidFill>
                  <a:srgbClr val="4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Использовали правила </a:t>
            </a:r>
            <a:r>
              <a:rPr lang="ru-RU" sz="1400" b="1">
                <a:solidFill>
                  <a:srgbClr val="4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1,5IQR, 3IQR, 3 сигм</a:t>
            </a:r>
            <a:r>
              <a:rPr lang="ru-RU" sz="1400">
                <a:solidFill>
                  <a:srgbClr val="4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err="1">
                <a:solidFill>
                  <a:srgbClr val="4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Ящичковые</a:t>
            </a:r>
            <a:r>
              <a:rPr lang="ru-RU" sz="1400">
                <a:solidFill>
                  <a:srgbClr val="4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диаграммы </a:t>
            </a:r>
            <a:r>
              <a:rPr lang="ru-RU" sz="1400" b="1">
                <a:solidFill>
                  <a:srgbClr val="4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построены на основе правила 1,5IQR</a:t>
            </a:r>
            <a:r>
              <a:rPr lang="ru-RU" sz="1400">
                <a:solidFill>
                  <a:srgbClr val="4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т.к. при использовании правил 3IQR и 3 сигм, у большинства СВ</a:t>
            </a:r>
            <a:br>
              <a:rPr lang="ru-RU" sz="1400">
                <a:solidFill>
                  <a:srgbClr val="4F4F4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>
                <a:solidFill>
                  <a:srgbClr val="4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выбросов нет.</a:t>
            </a:r>
            <a:endParaRPr lang="en-US" sz="1400">
              <a:solidFill>
                <a:srgbClr val="4F4F4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1">
                <a:solidFill>
                  <a:srgbClr val="4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Целевая переменная </a:t>
            </a:r>
            <a:r>
              <a:rPr lang="en-US" sz="1400" b="1">
                <a:solidFill>
                  <a:srgbClr val="4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`price`</a:t>
            </a:r>
            <a:r>
              <a:rPr lang="ru-RU" sz="1400" b="1" i="0" u="none" strike="noStrike">
                <a:solidFill>
                  <a:srgbClr val="4F4F4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имеет 15 выбросов</a:t>
            </a:r>
            <a:r>
              <a:rPr lang="ru-RU" sz="1400" b="0" i="0" u="none" strike="noStrike">
                <a:solidFill>
                  <a:srgbClr val="4F4F4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которые мы</a:t>
            </a:r>
            <a:br>
              <a:rPr lang="ru-RU" sz="1400" b="0" i="0" u="none" strike="noStrike">
                <a:solidFill>
                  <a:srgbClr val="4F4F4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b="0" i="0" u="none" strike="noStrike">
                <a:solidFill>
                  <a:srgbClr val="4F4F4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удалили для проведения дальнейшего анализа. </a:t>
            </a:r>
            <a:endParaRPr lang="ru-RU" sz="1400">
              <a:solidFill>
                <a:srgbClr val="4F4F4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Рисунок 26" descr="Изображение выглядит как Графика, снимок экрана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A4FBB4D-9483-EEAE-A9F9-CB609BE7BF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65" y="493383"/>
            <a:ext cx="659801" cy="495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E41BF6-8B67-D039-7400-B94DB73E09E4}"/>
              </a:ext>
            </a:extLst>
          </p:cNvPr>
          <p:cNvSpPr txBox="1"/>
          <p:nvPr/>
        </p:nvSpPr>
        <p:spPr>
          <a:xfrm>
            <a:off x="1606038" y="463033"/>
            <a:ext cx="5765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ru-RU" sz="2800" b="0" i="0" u="none" strike="noStrike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Диагностика выбросов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BC128374-E521-8B3C-531B-F7547E647220}"/>
              </a:ext>
            </a:extLst>
          </p:cNvPr>
          <p:cNvSpPr/>
          <p:nvPr/>
        </p:nvSpPr>
        <p:spPr>
          <a:xfrm>
            <a:off x="9862147" y="1665690"/>
            <a:ext cx="2200313" cy="15294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131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225F0D7-A1FD-1B33-BC40-567E55B2D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042" y="1715447"/>
            <a:ext cx="52768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C3A79B-5F70-F5F1-623F-D7DC6CC50D9C}"/>
              </a:ext>
            </a:extLst>
          </p:cNvPr>
          <p:cNvSpPr txBox="1"/>
          <p:nvPr/>
        </p:nvSpPr>
        <p:spPr>
          <a:xfrm>
            <a:off x="417077" y="1251001"/>
            <a:ext cx="6565639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1">
                <a:solidFill>
                  <a:srgbClr val="333333"/>
                </a:solidFill>
                <a:latin typeface="Arial"/>
                <a:cs typeface="Arial"/>
              </a:rPr>
              <a:t>У</a:t>
            </a:r>
            <a:r>
              <a:rPr lang="ru-RU" sz="1400" b="1" i="0" u="none" strike="noStrike">
                <a:solidFill>
                  <a:srgbClr val="333333"/>
                </a:solidFill>
                <a:effectLst/>
                <a:latin typeface="Arial"/>
                <a:cs typeface="Arial"/>
              </a:rPr>
              <a:t>даление выбросов </a:t>
            </a:r>
            <a:r>
              <a:rPr lang="ru-RU" sz="1400" b="0" i="0" u="none" strike="noStrike">
                <a:solidFill>
                  <a:srgbClr val="333333"/>
                </a:solidFill>
                <a:effectLst/>
                <a:latin typeface="Arial"/>
                <a:cs typeface="Arial"/>
              </a:rPr>
              <a:t>кардинально </a:t>
            </a:r>
            <a:r>
              <a:rPr lang="ru-RU" sz="1400" b="1" i="0" u="none" strike="noStrike">
                <a:solidFill>
                  <a:srgbClr val="333333"/>
                </a:solidFill>
                <a:effectLst/>
                <a:latin typeface="Arial"/>
                <a:cs typeface="Arial"/>
              </a:rPr>
              <a:t>не изменило </a:t>
            </a:r>
            <a:r>
              <a:rPr lang="ru-RU" sz="1400" b="0" i="0" u="none" strike="noStrike">
                <a:solidFill>
                  <a:srgbClr val="333333"/>
                </a:solidFill>
                <a:effectLst/>
                <a:latin typeface="Arial"/>
                <a:cs typeface="Arial"/>
              </a:rPr>
              <a:t>значения коэффициентов </a:t>
            </a:r>
            <a:r>
              <a:rPr lang="ru-RU" sz="1400" b="1" i="0" u="none" strike="noStrike">
                <a:solidFill>
                  <a:srgbClr val="333333"/>
                </a:solidFill>
                <a:effectLst/>
                <a:latin typeface="Arial"/>
                <a:cs typeface="Arial"/>
              </a:rPr>
              <a:t>корреляции</a:t>
            </a:r>
          </a:p>
          <a:p>
            <a:endParaRPr lang="ru-RU" sz="1400" b="0" i="0" u="none" strike="noStrike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1" i="0" u="none" strike="noStrike">
                <a:solidFill>
                  <a:srgbClr val="333333"/>
                </a:solidFill>
                <a:effectLst/>
                <a:latin typeface="Arial"/>
                <a:cs typeface="Arial"/>
              </a:rPr>
              <a:t>Прямая сильная взаимосвязь</a:t>
            </a:r>
            <a:r>
              <a:rPr lang="ru-RU" sz="1400" b="0" i="0" u="none" strike="noStrike">
                <a:solidFill>
                  <a:srgbClr val="333333"/>
                </a:solidFill>
                <a:effectLst/>
                <a:latin typeface="Arial"/>
                <a:cs typeface="Arial"/>
              </a:rPr>
              <a:t>, близкая к функциональной установилась между ценой машины и ее весом, объемом двигателя </a:t>
            </a:r>
            <a:br>
              <a:rPr lang="ru-RU" sz="1400">
                <a:solidFill>
                  <a:srgbClr val="333333"/>
                </a:solidFill>
                <a:latin typeface="Arial"/>
                <a:cs typeface="Arial"/>
              </a:rPr>
            </a:br>
            <a:r>
              <a:rPr lang="ru-RU" sz="1400" b="0" i="0" u="none" strike="noStrike">
                <a:solidFill>
                  <a:srgbClr val="333333"/>
                </a:solidFill>
                <a:effectLst/>
                <a:latin typeface="Arial"/>
                <a:cs typeface="Arial"/>
              </a:rPr>
              <a:t>и лошадиными силами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b="0" i="0" u="none" strike="noStrike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0" i="0" u="none" strike="noStrike">
                <a:solidFill>
                  <a:srgbClr val="333333"/>
                </a:solidFill>
                <a:effectLst/>
                <a:latin typeface="Arial"/>
                <a:cs typeface="Arial"/>
              </a:rPr>
              <a:t>Парный коэффициент корреляции по модулю </a:t>
            </a:r>
            <a:r>
              <a:rPr lang="ru-RU" sz="1400" i="0" u="none" strike="noStrike">
                <a:solidFill>
                  <a:srgbClr val="333333"/>
                </a:solidFill>
                <a:effectLst/>
                <a:latin typeface="Arial"/>
                <a:cs typeface="Arial"/>
              </a:rPr>
              <a:t>превышает 0,7 </a:t>
            </a:r>
            <a:r>
              <a:rPr lang="ru-RU" sz="1400" b="0" i="0" u="none" strike="noStrike">
                <a:solidFill>
                  <a:srgbClr val="333333"/>
                </a:solidFill>
                <a:effectLst/>
                <a:latin typeface="Arial"/>
                <a:cs typeface="Arial"/>
              </a:rPr>
              <a:t>для некоторых </a:t>
            </a:r>
            <a:r>
              <a:rPr lang="ru-RU" sz="1400" i="0" u="none" strike="noStrike">
                <a:solidFill>
                  <a:srgbClr val="333333"/>
                </a:solidFill>
                <a:effectLst/>
                <a:latin typeface="Arial"/>
                <a:cs typeface="Arial"/>
              </a:rPr>
              <a:t>объясняющих</a:t>
            </a:r>
            <a:r>
              <a:rPr lang="ru-RU" sz="1400" b="0" i="0" u="none" strike="noStrike">
                <a:solidFill>
                  <a:srgbClr val="333333"/>
                </a:solidFill>
                <a:effectLst/>
                <a:latin typeface="Arial"/>
                <a:cs typeface="Arial"/>
              </a:rPr>
              <a:t> переменных</a:t>
            </a:r>
            <a:r>
              <a:rPr lang="ru-RU" sz="1400">
                <a:solidFill>
                  <a:srgbClr val="333333"/>
                </a:solidFill>
                <a:latin typeface="Arial"/>
                <a:cs typeface="Arial"/>
              </a:rPr>
              <a:t> </a:t>
            </a:r>
          </a:p>
          <a:p>
            <a:r>
              <a:rPr lang="ru-RU" sz="1400">
                <a:solidFill>
                  <a:srgbClr val="333333"/>
                </a:solidFill>
                <a:latin typeface="Arial"/>
                <a:cs typeface="Arial"/>
              </a:rPr>
              <a:t>     </a:t>
            </a:r>
            <a:r>
              <a:rPr lang="en-US" sz="1400">
                <a:solidFill>
                  <a:srgbClr val="333333"/>
                </a:solidFill>
                <a:latin typeface="Arial"/>
                <a:cs typeface="Arial"/>
              </a:rPr>
              <a:t>        </a:t>
            </a:r>
            <a:r>
              <a:rPr lang="en-US" sz="1400" b="0" i="0" u="none" strike="noStrike">
                <a:solidFill>
                  <a:srgbClr val="333333"/>
                </a:solidFill>
                <a:effectLst/>
                <a:latin typeface="Arial"/>
                <a:cs typeface="Arial"/>
              </a:rPr>
              <a:t> </a:t>
            </a:r>
            <a:r>
              <a:rPr lang="ru-RU" sz="1400" b="1" i="0" u="none" strike="noStrike">
                <a:solidFill>
                  <a:srgbClr val="333333"/>
                </a:solidFill>
                <a:effectLst/>
                <a:latin typeface="Arial"/>
                <a:cs typeface="Arial"/>
              </a:rPr>
              <a:t>проблема </a:t>
            </a:r>
            <a:r>
              <a:rPr lang="ru-RU" sz="1400" b="1" i="0" u="none" strike="noStrike" err="1">
                <a:solidFill>
                  <a:srgbClr val="333333"/>
                </a:solidFill>
                <a:effectLst/>
                <a:latin typeface="Arial"/>
                <a:cs typeface="Arial"/>
              </a:rPr>
              <a:t>мультиколлинеарности</a:t>
            </a:r>
            <a:r>
              <a:rPr lang="ru-RU" sz="1400" b="1">
                <a:solidFill>
                  <a:srgbClr val="333333"/>
                </a:solidFill>
                <a:latin typeface="Arial"/>
                <a:cs typeface="Arial"/>
              </a:rPr>
              <a:t> </a:t>
            </a:r>
            <a:endParaRPr lang="ru-RU" sz="1400" b="1" i="0" u="none" strike="noStrike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0" i="0" u="none" strike="noStrike">
                <a:solidFill>
                  <a:srgbClr val="333333"/>
                </a:solidFill>
                <a:effectLst/>
                <a:latin typeface="Arial"/>
                <a:cs typeface="Arial"/>
              </a:rPr>
              <a:t>После удаления выбросов всего </a:t>
            </a:r>
            <a:r>
              <a:rPr lang="ru-RU" sz="1400" b="1" i="0" u="none" strike="noStrike">
                <a:solidFill>
                  <a:srgbClr val="333333"/>
                </a:solidFill>
                <a:effectLst/>
                <a:latin typeface="Arial"/>
                <a:cs typeface="Arial"/>
              </a:rPr>
              <a:t>семь коэффициентов корреляции незначимы </a:t>
            </a:r>
            <a:r>
              <a:rPr lang="ru-RU" sz="1400" b="0" i="0" u="none" strike="noStrike">
                <a:solidFill>
                  <a:srgbClr val="333333"/>
                </a:solidFill>
                <a:effectLst/>
                <a:latin typeface="Arial"/>
                <a:cs typeface="Arial"/>
              </a:rPr>
              <a:t>(в матрице они отмечены крестиками)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b="0" i="0" u="none" strike="noStrike">
              <a:solidFill>
                <a:srgbClr val="333333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DAA318-8968-0938-5DB8-F7C269E6733F}"/>
              </a:ext>
            </a:extLst>
          </p:cNvPr>
          <p:cNvSpPr txBox="1"/>
          <p:nvPr/>
        </p:nvSpPr>
        <p:spPr>
          <a:xfrm>
            <a:off x="7283574" y="1159061"/>
            <a:ext cx="4694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Матрица парных коэффициентов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D7C1A1-B359-9B92-273B-468FD01D0440}"/>
              </a:ext>
            </a:extLst>
          </p:cNvPr>
          <p:cNvSpPr txBox="1"/>
          <p:nvPr/>
        </p:nvSpPr>
        <p:spPr>
          <a:xfrm>
            <a:off x="9264774" y="1376893"/>
            <a:ext cx="4694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b="1" i="1">
                <a:solidFill>
                  <a:srgbClr val="8D94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после удаления выбросов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9C9ED89-A301-4E9D-745C-3CD94FB69792}"/>
              </a:ext>
            </a:extLst>
          </p:cNvPr>
          <p:cNvCxnSpPr>
            <a:cxnSpLocks/>
          </p:cNvCxnSpPr>
          <p:nvPr/>
        </p:nvCxnSpPr>
        <p:spPr>
          <a:xfrm>
            <a:off x="482601" y="4173939"/>
            <a:ext cx="5854699" cy="0"/>
          </a:xfrm>
          <a:prstGeom prst="line">
            <a:avLst/>
          </a:prstGeom>
          <a:ln>
            <a:solidFill>
              <a:srgbClr val="D9D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94C795-9794-B101-31E9-6F9C1BFC72F2}"/>
              </a:ext>
            </a:extLst>
          </p:cNvPr>
          <p:cNvSpPr txBox="1"/>
          <p:nvPr/>
        </p:nvSpPr>
        <p:spPr>
          <a:xfrm>
            <a:off x="685801" y="4246874"/>
            <a:ext cx="5081806" cy="473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ru-RU" sz="12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Построение</a:t>
            </a:r>
            <a:r>
              <a:rPr kumimoji="0" lang="ru-RU" altLang="ru-RU" sz="1200" b="1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интервалов для значимых коэффициентов при помощи преобразования Фишера</a:t>
            </a:r>
            <a:endParaRPr lang="ru-RU" sz="1200" b="1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E7CD177C-B981-2D96-40C5-A3F2890BC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2" y="4842481"/>
            <a:ext cx="252412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9324FBCF-0959-E4DF-93A0-25FEC8947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791" y="4954918"/>
            <a:ext cx="33528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B7EEF339-BA55-79A7-FD6D-EA5CEFB6D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5" y="6097918"/>
            <a:ext cx="202882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79">
            <a:extLst>
              <a:ext uri="{FF2B5EF4-FFF2-40B4-BE49-F238E27FC236}">
                <a16:creationId xmlns:a16="http://schemas.microsoft.com/office/drawing/2014/main" id="{E0190E2A-4085-D3C7-EF08-864BB4BE490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76324" y="525119"/>
            <a:ext cx="425975" cy="425975"/>
            <a:chOff x="6533" y="437"/>
            <a:chExt cx="429" cy="429"/>
          </a:xfrm>
          <a:solidFill>
            <a:srgbClr val="000000"/>
          </a:solidFill>
        </p:grpSpPr>
        <p:sp>
          <p:nvSpPr>
            <p:cNvPr id="39" name="Freeform 80">
              <a:extLst>
                <a:ext uri="{FF2B5EF4-FFF2-40B4-BE49-F238E27FC236}">
                  <a16:creationId xmlns:a16="http://schemas.microsoft.com/office/drawing/2014/main" id="{165C3736-B7A2-F7C0-2748-C82C838A89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3" y="437"/>
              <a:ext cx="429" cy="429"/>
            </a:xfrm>
            <a:custGeom>
              <a:avLst/>
              <a:gdLst>
                <a:gd name="T0" fmla="*/ 259 w 289"/>
                <a:gd name="T1" fmla="*/ 0 h 290"/>
                <a:gd name="T2" fmla="*/ 30 w 289"/>
                <a:gd name="T3" fmla="*/ 0 h 290"/>
                <a:gd name="T4" fmla="*/ 0 w 289"/>
                <a:gd name="T5" fmla="*/ 30 h 290"/>
                <a:gd name="T6" fmla="*/ 0 w 289"/>
                <a:gd name="T7" fmla="*/ 260 h 290"/>
                <a:gd name="T8" fmla="*/ 30 w 289"/>
                <a:gd name="T9" fmla="*/ 290 h 290"/>
                <a:gd name="T10" fmla="*/ 259 w 289"/>
                <a:gd name="T11" fmla="*/ 290 h 290"/>
                <a:gd name="T12" fmla="*/ 289 w 289"/>
                <a:gd name="T13" fmla="*/ 260 h 290"/>
                <a:gd name="T14" fmla="*/ 289 w 289"/>
                <a:gd name="T15" fmla="*/ 30 h 290"/>
                <a:gd name="T16" fmla="*/ 259 w 289"/>
                <a:gd name="T17" fmla="*/ 0 h 290"/>
                <a:gd name="T18" fmla="*/ 277 w 289"/>
                <a:gd name="T19" fmla="*/ 260 h 290"/>
                <a:gd name="T20" fmla="*/ 259 w 289"/>
                <a:gd name="T21" fmla="*/ 278 h 290"/>
                <a:gd name="T22" fmla="*/ 30 w 289"/>
                <a:gd name="T23" fmla="*/ 278 h 290"/>
                <a:gd name="T24" fmla="*/ 12 w 289"/>
                <a:gd name="T25" fmla="*/ 260 h 290"/>
                <a:gd name="T26" fmla="*/ 12 w 289"/>
                <a:gd name="T27" fmla="*/ 30 h 290"/>
                <a:gd name="T28" fmla="*/ 30 w 289"/>
                <a:gd name="T29" fmla="*/ 12 h 290"/>
                <a:gd name="T30" fmla="*/ 259 w 289"/>
                <a:gd name="T31" fmla="*/ 12 h 290"/>
                <a:gd name="T32" fmla="*/ 277 w 289"/>
                <a:gd name="T33" fmla="*/ 30 h 290"/>
                <a:gd name="T34" fmla="*/ 277 w 289"/>
                <a:gd name="T35" fmla="*/ 26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9" h="290">
                  <a:moveTo>
                    <a:pt x="259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76"/>
                    <a:pt x="13" y="290"/>
                    <a:pt x="30" y="290"/>
                  </a:cubicBezTo>
                  <a:cubicBezTo>
                    <a:pt x="259" y="290"/>
                    <a:pt x="259" y="290"/>
                    <a:pt x="259" y="290"/>
                  </a:cubicBezTo>
                  <a:cubicBezTo>
                    <a:pt x="276" y="290"/>
                    <a:pt x="289" y="276"/>
                    <a:pt x="289" y="260"/>
                  </a:cubicBezTo>
                  <a:cubicBezTo>
                    <a:pt x="289" y="30"/>
                    <a:pt x="289" y="30"/>
                    <a:pt x="289" y="30"/>
                  </a:cubicBezTo>
                  <a:cubicBezTo>
                    <a:pt x="289" y="14"/>
                    <a:pt x="276" y="0"/>
                    <a:pt x="259" y="0"/>
                  </a:cubicBezTo>
                  <a:close/>
                  <a:moveTo>
                    <a:pt x="277" y="260"/>
                  </a:moveTo>
                  <a:cubicBezTo>
                    <a:pt x="277" y="270"/>
                    <a:pt x="269" y="278"/>
                    <a:pt x="259" y="278"/>
                  </a:cubicBezTo>
                  <a:cubicBezTo>
                    <a:pt x="30" y="278"/>
                    <a:pt x="30" y="278"/>
                    <a:pt x="30" y="278"/>
                  </a:cubicBezTo>
                  <a:cubicBezTo>
                    <a:pt x="20" y="278"/>
                    <a:pt x="12" y="270"/>
                    <a:pt x="12" y="26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20"/>
                    <a:pt x="20" y="12"/>
                    <a:pt x="30" y="12"/>
                  </a:cubicBezTo>
                  <a:cubicBezTo>
                    <a:pt x="259" y="12"/>
                    <a:pt x="259" y="12"/>
                    <a:pt x="259" y="12"/>
                  </a:cubicBezTo>
                  <a:cubicBezTo>
                    <a:pt x="269" y="12"/>
                    <a:pt x="277" y="20"/>
                    <a:pt x="277" y="30"/>
                  </a:cubicBezTo>
                  <a:lnTo>
                    <a:pt x="277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40" name="Freeform 81">
              <a:extLst>
                <a:ext uri="{FF2B5EF4-FFF2-40B4-BE49-F238E27FC236}">
                  <a16:creationId xmlns:a16="http://schemas.microsoft.com/office/drawing/2014/main" id="{A2496A5A-1F90-6F75-EF7B-D598F61BA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19" y="472"/>
              <a:ext cx="107" cy="108"/>
            </a:xfrm>
            <a:custGeom>
              <a:avLst/>
              <a:gdLst>
                <a:gd name="T0" fmla="*/ 56 w 72"/>
                <a:gd name="T1" fmla="*/ 0 h 73"/>
                <a:gd name="T2" fmla="*/ 16 w 72"/>
                <a:gd name="T3" fmla="*/ 0 h 73"/>
                <a:gd name="T4" fmla="*/ 0 w 72"/>
                <a:gd name="T5" fmla="*/ 16 h 73"/>
                <a:gd name="T6" fmla="*/ 0 w 72"/>
                <a:gd name="T7" fmla="*/ 57 h 73"/>
                <a:gd name="T8" fmla="*/ 16 w 72"/>
                <a:gd name="T9" fmla="*/ 73 h 73"/>
                <a:gd name="T10" fmla="*/ 56 w 72"/>
                <a:gd name="T11" fmla="*/ 73 h 73"/>
                <a:gd name="T12" fmla="*/ 72 w 72"/>
                <a:gd name="T13" fmla="*/ 57 h 73"/>
                <a:gd name="T14" fmla="*/ 72 w 72"/>
                <a:gd name="T15" fmla="*/ 16 h 73"/>
                <a:gd name="T16" fmla="*/ 56 w 72"/>
                <a:gd name="T17" fmla="*/ 0 h 73"/>
                <a:gd name="T18" fmla="*/ 60 w 72"/>
                <a:gd name="T19" fmla="*/ 57 h 73"/>
                <a:gd name="T20" fmla="*/ 56 w 72"/>
                <a:gd name="T21" fmla="*/ 61 h 73"/>
                <a:gd name="T22" fmla="*/ 16 w 72"/>
                <a:gd name="T23" fmla="*/ 61 h 73"/>
                <a:gd name="T24" fmla="*/ 12 w 72"/>
                <a:gd name="T25" fmla="*/ 57 h 73"/>
                <a:gd name="T26" fmla="*/ 12 w 72"/>
                <a:gd name="T27" fmla="*/ 16 h 73"/>
                <a:gd name="T28" fmla="*/ 16 w 72"/>
                <a:gd name="T29" fmla="*/ 12 h 73"/>
                <a:gd name="T30" fmla="*/ 56 w 72"/>
                <a:gd name="T31" fmla="*/ 12 h 73"/>
                <a:gd name="T32" fmla="*/ 60 w 72"/>
                <a:gd name="T33" fmla="*/ 16 h 73"/>
                <a:gd name="T34" fmla="*/ 60 w 72"/>
                <a:gd name="T35" fmla="*/ 5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73">
                  <a:moveTo>
                    <a:pt x="5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6"/>
                    <a:pt x="7" y="73"/>
                    <a:pt x="1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65" y="73"/>
                    <a:pt x="72" y="66"/>
                    <a:pt x="72" y="5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8"/>
                    <a:pt x="65" y="0"/>
                    <a:pt x="56" y="0"/>
                  </a:cubicBezTo>
                  <a:close/>
                  <a:moveTo>
                    <a:pt x="60" y="57"/>
                  </a:moveTo>
                  <a:cubicBezTo>
                    <a:pt x="60" y="59"/>
                    <a:pt x="58" y="61"/>
                    <a:pt x="56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4" y="61"/>
                    <a:pt x="12" y="59"/>
                    <a:pt x="12" y="5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4"/>
                    <a:pt x="14" y="12"/>
                    <a:pt x="16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8" y="12"/>
                    <a:pt x="60" y="14"/>
                    <a:pt x="60" y="16"/>
                  </a:cubicBezTo>
                  <a:lnTo>
                    <a:pt x="6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41" name="Freeform 82">
              <a:extLst>
                <a:ext uri="{FF2B5EF4-FFF2-40B4-BE49-F238E27FC236}">
                  <a16:creationId xmlns:a16="http://schemas.microsoft.com/office/drawing/2014/main" id="{55EA13D1-4440-E94E-95ED-B2B8F309ED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19" y="598"/>
              <a:ext cx="107" cy="107"/>
            </a:xfrm>
            <a:custGeom>
              <a:avLst/>
              <a:gdLst>
                <a:gd name="T0" fmla="*/ 56 w 72"/>
                <a:gd name="T1" fmla="*/ 0 h 72"/>
                <a:gd name="T2" fmla="*/ 16 w 72"/>
                <a:gd name="T3" fmla="*/ 0 h 72"/>
                <a:gd name="T4" fmla="*/ 0 w 72"/>
                <a:gd name="T5" fmla="*/ 16 h 72"/>
                <a:gd name="T6" fmla="*/ 0 w 72"/>
                <a:gd name="T7" fmla="*/ 56 h 72"/>
                <a:gd name="T8" fmla="*/ 16 w 72"/>
                <a:gd name="T9" fmla="*/ 72 h 72"/>
                <a:gd name="T10" fmla="*/ 56 w 72"/>
                <a:gd name="T11" fmla="*/ 72 h 72"/>
                <a:gd name="T12" fmla="*/ 72 w 72"/>
                <a:gd name="T13" fmla="*/ 56 h 72"/>
                <a:gd name="T14" fmla="*/ 72 w 72"/>
                <a:gd name="T15" fmla="*/ 16 h 72"/>
                <a:gd name="T16" fmla="*/ 56 w 72"/>
                <a:gd name="T17" fmla="*/ 0 h 72"/>
                <a:gd name="T18" fmla="*/ 60 w 72"/>
                <a:gd name="T19" fmla="*/ 56 h 72"/>
                <a:gd name="T20" fmla="*/ 56 w 72"/>
                <a:gd name="T21" fmla="*/ 60 h 72"/>
                <a:gd name="T22" fmla="*/ 16 w 72"/>
                <a:gd name="T23" fmla="*/ 60 h 72"/>
                <a:gd name="T24" fmla="*/ 12 w 72"/>
                <a:gd name="T25" fmla="*/ 56 h 72"/>
                <a:gd name="T26" fmla="*/ 12 w 72"/>
                <a:gd name="T27" fmla="*/ 16 h 72"/>
                <a:gd name="T28" fmla="*/ 16 w 72"/>
                <a:gd name="T29" fmla="*/ 12 h 72"/>
                <a:gd name="T30" fmla="*/ 56 w 72"/>
                <a:gd name="T31" fmla="*/ 12 h 72"/>
                <a:gd name="T32" fmla="*/ 60 w 72"/>
                <a:gd name="T33" fmla="*/ 16 h 72"/>
                <a:gd name="T34" fmla="*/ 60 w 72"/>
                <a:gd name="T35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72">
                  <a:moveTo>
                    <a:pt x="5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5"/>
                    <a:pt x="7" y="72"/>
                    <a:pt x="16" y="72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65" y="72"/>
                    <a:pt x="72" y="65"/>
                    <a:pt x="72" y="5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7"/>
                    <a:pt x="65" y="0"/>
                    <a:pt x="56" y="0"/>
                  </a:cubicBezTo>
                  <a:close/>
                  <a:moveTo>
                    <a:pt x="60" y="56"/>
                  </a:moveTo>
                  <a:cubicBezTo>
                    <a:pt x="60" y="58"/>
                    <a:pt x="58" y="60"/>
                    <a:pt x="5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4" y="60"/>
                    <a:pt x="12" y="58"/>
                    <a:pt x="12" y="5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4"/>
                    <a:pt x="14" y="12"/>
                    <a:pt x="16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8" y="12"/>
                    <a:pt x="60" y="14"/>
                    <a:pt x="60" y="16"/>
                  </a:cubicBezTo>
                  <a:lnTo>
                    <a:pt x="6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42" name="Freeform 83">
              <a:extLst>
                <a:ext uri="{FF2B5EF4-FFF2-40B4-BE49-F238E27FC236}">
                  <a16:creationId xmlns:a16="http://schemas.microsoft.com/office/drawing/2014/main" id="{9BC072EB-F498-B37E-7F51-5E75D227A1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19" y="722"/>
              <a:ext cx="107" cy="109"/>
            </a:xfrm>
            <a:custGeom>
              <a:avLst/>
              <a:gdLst>
                <a:gd name="T0" fmla="*/ 56 w 72"/>
                <a:gd name="T1" fmla="*/ 0 h 73"/>
                <a:gd name="T2" fmla="*/ 16 w 72"/>
                <a:gd name="T3" fmla="*/ 0 h 73"/>
                <a:gd name="T4" fmla="*/ 0 w 72"/>
                <a:gd name="T5" fmla="*/ 16 h 73"/>
                <a:gd name="T6" fmla="*/ 0 w 72"/>
                <a:gd name="T7" fmla="*/ 57 h 73"/>
                <a:gd name="T8" fmla="*/ 16 w 72"/>
                <a:gd name="T9" fmla="*/ 73 h 73"/>
                <a:gd name="T10" fmla="*/ 56 w 72"/>
                <a:gd name="T11" fmla="*/ 73 h 73"/>
                <a:gd name="T12" fmla="*/ 72 w 72"/>
                <a:gd name="T13" fmla="*/ 57 h 73"/>
                <a:gd name="T14" fmla="*/ 72 w 72"/>
                <a:gd name="T15" fmla="*/ 16 h 73"/>
                <a:gd name="T16" fmla="*/ 56 w 72"/>
                <a:gd name="T17" fmla="*/ 0 h 73"/>
                <a:gd name="T18" fmla="*/ 60 w 72"/>
                <a:gd name="T19" fmla="*/ 57 h 73"/>
                <a:gd name="T20" fmla="*/ 56 w 72"/>
                <a:gd name="T21" fmla="*/ 61 h 73"/>
                <a:gd name="T22" fmla="*/ 16 w 72"/>
                <a:gd name="T23" fmla="*/ 61 h 73"/>
                <a:gd name="T24" fmla="*/ 12 w 72"/>
                <a:gd name="T25" fmla="*/ 57 h 73"/>
                <a:gd name="T26" fmla="*/ 12 w 72"/>
                <a:gd name="T27" fmla="*/ 16 h 73"/>
                <a:gd name="T28" fmla="*/ 16 w 72"/>
                <a:gd name="T29" fmla="*/ 12 h 73"/>
                <a:gd name="T30" fmla="*/ 56 w 72"/>
                <a:gd name="T31" fmla="*/ 12 h 73"/>
                <a:gd name="T32" fmla="*/ 60 w 72"/>
                <a:gd name="T33" fmla="*/ 16 h 73"/>
                <a:gd name="T34" fmla="*/ 60 w 72"/>
                <a:gd name="T35" fmla="*/ 5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73">
                  <a:moveTo>
                    <a:pt x="5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5"/>
                    <a:pt x="7" y="73"/>
                    <a:pt x="1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65" y="73"/>
                    <a:pt x="72" y="65"/>
                    <a:pt x="72" y="5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8"/>
                    <a:pt x="65" y="0"/>
                    <a:pt x="56" y="0"/>
                  </a:cubicBezTo>
                  <a:close/>
                  <a:moveTo>
                    <a:pt x="60" y="57"/>
                  </a:moveTo>
                  <a:cubicBezTo>
                    <a:pt x="60" y="59"/>
                    <a:pt x="58" y="61"/>
                    <a:pt x="56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4" y="61"/>
                    <a:pt x="12" y="59"/>
                    <a:pt x="12" y="5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4"/>
                    <a:pt x="14" y="12"/>
                    <a:pt x="16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8" y="12"/>
                    <a:pt x="60" y="14"/>
                    <a:pt x="60" y="16"/>
                  </a:cubicBezTo>
                  <a:lnTo>
                    <a:pt x="6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43" name="Freeform 84">
              <a:extLst>
                <a:ext uri="{FF2B5EF4-FFF2-40B4-BE49-F238E27FC236}">
                  <a16:creationId xmlns:a16="http://schemas.microsoft.com/office/drawing/2014/main" id="{B7FF4329-8B50-01DE-7ABB-C895497472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3" y="472"/>
              <a:ext cx="109" cy="108"/>
            </a:xfrm>
            <a:custGeom>
              <a:avLst/>
              <a:gdLst>
                <a:gd name="T0" fmla="*/ 57 w 73"/>
                <a:gd name="T1" fmla="*/ 0 h 73"/>
                <a:gd name="T2" fmla="*/ 16 w 73"/>
                <a:gd name="T3" fmla="*/ 0 h 73"/>
                <a:gd name="T4" fmla="*/ 0 w 73"/>
                <a:gd name="T5" fmla="*/ 16 h 73"/>
                <a:gd name="T6" fmla="*/ 0 w 73"/>
                <a:gd name="T7" fmla="*/ 57 h 73"/>
                <a:gd name="T8" fmla="*/ 16 w 73"/>
                <a:gd name="T9" fmla="*/ 73 h 73"/>
                <a:gd name="T10" fmla="*/ 57 w 73"/>
                <a:gd name="T11" fmla="*/ 73 h 73"/>
                <a:gd name="T12" fmla="*/ 73 w 73"/>
                <a:gd name="T13" fmla="*/ 57 h 73"/>
                <a:gd name="T14" fmla="*/ 73 w 73"/>
                <a:gd name="T15" fmla="*/ 16 h 73"/>
                <a:gd name="T16" fmla="*/ 57 w 73"/>
                <a:gd name="T17" fmla="*/ 0 h 73"/>
                <a:gd name="T18" fmla="*/ 61 w 73"/>
                <a:gd name="T19" fmla="*/ 57 h 73"/>
                <a:gd name="T20" fmla="*/ 57 w 73"/>
                <a:gd name="T21" fmla="*/ 61 h 73"/>
                <a:gd name="T22" fmla="*/ 16 w 73"/>
                <a:gd name="T23" fmla="*/ 61 h 73"/>
                <a:gd name="T24" fmla="*/ 12 w 73"/>
                <a:gd name="T25" fmla="*/ 57 h 73"/>
                <a:gd name="T26" fmla="*/ 12 w 73"/>
                <a:gd name="T27" fmla="*/ 16 h 73"/>
                <a:gd name="T28" fmla="*/ 16 w 73"/>
                <a:gd name="T29" fmla="*/ 12 h 73"/>
                <a:gd name="T30" fmla="*/ 57 w 73"/>
                <a:gd name="T31" fmla="*/ 12 h 73"/>
                <a:gd name="T32" fmla="*/ 61 w 73"/>
                <a:gd name="T33" fmla="*/ 16 h 73"/>
                <a:gd name="T34" fmla="*/ 61 w 73"/>
                <a:gd name="T35" fmla="*/ 5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" h="73">
                  <a:moveTo>
                    <a:pt x="5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6"/>
                    <a:pt x="7" y="73"/>
                    <a:pt x="16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65" y="73"/>
                    <a:pt x="73" y="66"/>
                    <a:pt x="73" y="57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3" y="8"/>
                    <a:pt x="65" y="0"/>
                    <a:pt x="57" y="0"/>
                  </a:cubicBezTo>
                  <a:close/>
                  <a:moveTo>
                    <a:pt x="61" y="57"/>
                  </a:moveTo>
                  <a:cubicBezTo>
                    <a:pt x="61" y="59"/>
                    <a:pt x="59" y="61"/>
                    <a:pt x="57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4" y="61"/>
                    <a:pt x="12" y="59"/>
                    <a:pt x="12" y="5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4"/>
                    <a:pt x="14" y="12"/>
                    <a:pt x="16" y="1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9" y="12"/>
                    <a:pt x="61" y="14"/>
                    <a:pt x="61" y="16"/>
                  </a:cubicBezTo>
                  <a:lnTo>
                    <a:pt x="6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44" name="Freeform 85">
              <a:extLst>
                <a:ext uri="{FF2B5EF4-FFF2-40B4-BE49-F238E27FC236}">
                  <a16:creationId xmlns:a16="http://schemas.microsoft.com/office/drawing/2014/main" id="{DDC4E4F7-ABD8-7974-DB27-E51AA84DEC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3" y="598"/>
              <a:ext cx="109" cy="107"/>
            </a:xfrm>
            <a:custGeom>
              <a:avLst/>
              <a:gdLst>
                <a:gd name="T0" fmla="*/ 57 w 73"/>
                <a:gd name="T1" fmla="*/ 0 h 72"/>
                <a:gd name="T2" fmla="*/ 16 w 73"/>
                <a:gd name="T3" fmla="*/ 0 h 72"/>
                <a:gd name="T4" fmla="*/ 0 w 73"/>
                <a:gd name="T5" fmla="*/ 16 h 72"/>
                <a:gd name="T6" fmla="*/ 0 w 73"/>
                <a:gd name="T7" fmla="*/ 56 h 72"/>
                <a:gd name="T8" fmla="*/ 16 w 73"/>
                <a:gd name="T9" fmla="*/ 72 h 72"/>
                <a:gd name="T10" fmla="*/ 57 w 73"/>
                <a:gd name="T11" fmla="*/ 72 h 72"/>
                <a:gd name="T12" fmla="*/ 73 w 73"/>
                <a:gd name="T13" fmla="*/ 56 h 72"/>
                <a:gd name="T14" fmla="*/ 73 w 73"/>
                <a:gd name="T15" fmla="*/ 16 h 72"/>
                <a:gd name="T16" fmla="*/ 57 w 73"/>
                <a:gd name="T17" fmla="*/ 0 h 72"/>
                <a:gd name="T18" fmla="*/ 61 w 73"/>
                <a:gd name="T19" fmla="*/ 56 h 72"/>
                <a:gd name="T20" fmla="*/ 57 w 73"/>
                <a:gd name="T21" fmla="*/ 60 h 72"/>
                <a:gd name="T22" fmla="*/ 16 w 73"/>
                <a:gd name="T23" fmla="*/ 60 h 72"/>
                <a:gd name="T24" fmla="*/ 12 w 73"/>
                <a:gd name="T25" fmla="*/ 56 h 72"/>
                <a:gd name="T26" fmla="*/ 12 w 73"/>
                <a:gd name="T27" fmla="*/ 16 h 72"/>
                <a:gd name="T28" fmla="*/ 16 w 73"/>
                <a:gd name="T29" fmla="*/ 12 h 72"/>
                <a:gd name="T30" fmla="*/ 57 w 73"/>
                <a:gd name="T31" fmla="*/ 12 h 72"/>
                <a:gd name="T32" fmla="*/ 61 w 73"/>
                <a:gd name="T33" fmla="*/ 16 h 72"/>
                <a:gd name="T34" fmla="*/ 61 w 73"/>
                <a:gd name="T35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" h="72">
                  <a:moveTo>
                    <a:pt x="5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5"/>
                    <a:pt x="7" y="72"/>
                    <a:pt x="16" y="72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65" y="72"/>
                    <a:pt x="73" y="65"/>
                    <a:pt x="73" y="5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3" y="7"/>
                    <a:pt x="65" y="0"/>
                    <a:pt x="57" y="0"/>
                  </a:cubicBezTo>
                  <a:close/>
                  <a:moveTo>
                    <a:pt x="61" y="56"/>
                  </a:moveTo>
                  <a:cubicBezTo>
                    <a:pt x="61" y="58"/>
                    <a:pt x="59" y="60"/>
                    <a:pt x="57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4" y="60"/>
                    <a:pt x="12" y="58"/>
                    <a:pt x="12" y="5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4"/>
                    <a:pt x="14" y="12"/>
                    <a:pt x="16" y="1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9" y="12"/>
                    <a:pt x="61" y="14"/>
                    <a:pt x="61" y="16"/>
                  </a:cubicBezTo>
                  <a:lnTo>
                    <a:pt x="61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45" name="Freeform 86">
              <a:extLst>
                <a:ext uri="{FF2B5EF4-FFF2-40B4-BE49-F238E27FC236}">
                  <a16:creationId xmlns:a16="http://schemas.microsoft.com/office/drawing/2014/main" id="{C0704EBC-10EC-5B0D-EEE6-26EF660CC2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3" y="722"/>
              <a:ext cx="109" cy="109"/>
            </a:xfrm>
            <a:custGeom>
              <a:avLst/>
              <a:gdLst>
                <a:gd name="T0" fmla="*/ 57 w 73"/>
                <a:gd name="T1" fmla="*/ 0 h 73"/>
                <a:gd name="T2" fmla="*/ 16 w 73"/>
                <a:gd name="T3" fmla="*/ 0 h 73"/>
                <a:gd name="T4" fmla="*/ 0 w 73"/>
                <a:gd name="T5" fmla="*/ 16 h 73"/>
                <a:gd name="T6" fmla="*/ 0 w 73"/>
                <a:gd name="T7" fmla="*/ 57 h 73"/>
                <a:gd name="T8" fmla="*/ 16 w 73"/>
                <a:gd name="T9" fmla="*/ 73 h 73"/>
                <a:gd name="T10" fmla="*/ 57 w 73"/>
                <a:gd name="T11" fmla="*/ 73 h 73"/>
                <a:gd name="T12" fmla="*/ 73 w 73"/>
                <a:gd name="T13" fmla="*/ 57 h 73"/>
                <a:gd name="T14" fmla="*/ 73 w 73"/>
                <a:gd name="T15" fmla="*/ 16 h 73"/>
                <a:gd name="T16" fmla="*/ 57 w 73"/>
                <a:gd name="T17" fmla="*/ 0 h 73"/>
                <a:gd name="T18" fmla="*/ 61 w 73"/>
                <a:gd name="T19" fmla="*/ 57 h 73"/>
                <a:gd name="T20" fmla="*/ 57 w 73"/>
                <a:gd name="T21" fmla="*/ 61 h 73"/>
                <a:gd name="T22" fmla="*/ 16 w 73"/>
                <a:gd name="T23" fmla="*/ 61 h 73"/>
                <a:gd name="T24" fmla="*/ 12 w 73"/>
                <a:gd name="T25" fmla="*/ 57 h 73"/>
                <a:gd name="T26" fmla="*/ 12 w 73"/>
                <a:gd name="T27" fmla="*/ 16 h 73"/>
                <a:gd name="T28" fmla="*/ 16 w 73"/>
                <a:gd name="T29" fmla="*/ 12 h 73"/>
                <a:gd name="T30" fmla="*/ 57 w 73"/>
                <a:gd name="T31" fmla="*/ 12 h 73"/>
                <a:gd name="T32" fmla="*/ 61 w 73"/>
                <a:gd name="T33" fmla="*/ 16 h 73"/>
                <a:gd name="T34" fmla="*/ 61 w 73"/>
                <a:gd name="T35" fmla="*/ 5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" h="73">
                  <a:moveTo>
                    <a:pt x="5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5"/>
                    <a:pt x="7" y="73"/>
                    <a:pt x="16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65" y="73"/>
                    <a:pt x="73" y="65"/>
                    <a:pt x="73" y="57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3" y="8"/>
                    <a:pt x="65" y="0"/>
                    <a:pt x="57" y="0"/>
                  </a:cubicBezTo>
                  <a:close/>
                  <a:moveTo>
                    <a:pt x="61" y="57"/>
                  </a:moveTo>
                  <a:cubicBezTo>
                    <a:pt x="61" y="59"/>
                    <a:pt x="59" y="61"/>
                    <a:pt x="57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4" y="61"/>
                    <a:pt x="12" y="59"/>
                    <a:pt x="12" y="5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4"/>
                    <a:pt x="14" y="12"/>
                    <a:pt x="16" y="1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9" y="12"/>
                    <a:pt x="61" y="14"/>
                    <a:pt x="61" y="16"/>
                  </a:cubicBezTo>
                  <a:lnTo>
                    <a:pt x="6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46" name="Freeform 87">
              <a:extLst>
                <a:ext uri="{FF2B5EF4-FFF2-40B4-BE49-F238E27FC236}">
                  <a16:creationId xmlns:a16="http://schemas.microsoft.com/office/drawing/2014/main" id="{3A5E546F-D7E6-1A87-1446-EA1A293D7D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9" y="472"/>
              <a:ext cx="107" cy="108"/>
            </a:xfrm>
            <a:custGeom>
              <a:avLst/>
              <a:gdLst>
                <a:gd name="T0" fmla="*/ 56 w 72"/>
                <a:gd name="T1" fmla="*/ 0 h 73"/>
                <a:gd name="T2" fmla="*/ 16 w 72"/>
                <a:gd name="T3" fmla="*/ 0 h 73"/>
                <a:gd name="T4" fmla="*/ 0 w 72"/>
                <a:gd name="T5" fmla="*/ 16 h 73"/>
                <a:gd name="T6" fmla="*/ 0 w 72"/>
                <a:gd name="T7" fmla="*/ 57 h 73"/>
                <a:gd name="T8" fmla="*/ 16 w 72"/>
                <a:gd name="T9" fmla="*/ 73 h 73"/>
                <a:gd name="T10" fmla="*/ 56 w 72"/>
                <a:gd name="T11" fmla="*/ 73 h 73"/>
                <a:gd name="T12" fmla="*/ 72 w 72"/>
                <a:gd name="T13" fmla="*/ 57 h 73"/>
                <a:gd name="T14" fmla="*/ 72 w 72"/>
                <a:gd name="T15" fmla="*/ 16 h 73"/>
                <a:gd name="T16" fmla="*/ 56 w 72"/>
                <a:gd name="T17" fmla="*/ 0 h 73"/>
                <a:gd name="T18" fmla="*/ 60 w 72"/>
                <a:gd name="T19" fmla="*/ 57 h 73"/>
                <a:gd name="T20" fmla="*/ 56 w 72"/>
                <a:gd name="T21" fmla="*/ 61 h 73"/>
                <a:gd name="T22" fmla="*/ 16 w 72"/>
                <a:gd name="T23" fmla="*/ 61 h 73"/>
                <a:gd name="T24" fmla="*/ 12 w 72"/>
                <a:gd name="T25" fmla="*/ 57 h 73"/>
                <a:gd name="T26" fmla="*/ 12 w 72"/>
                <a:gd name="T27" fmla="*/ 16 h 73"/>
                <a:gd name="T28" fmla="*/ 16 w 72"/>
                <a:gd name="T29" fmla="*/ 12 h 73"/>
                <a:gd name="T30" fmla="*/ 56 w 72"/>
                <a:gd name="T31" fmla="*/ 12 h 73"/>
                <a:gd name="T32" fmla="*/ 60 w 72"/>
                <a:gd name="T33" fmla="*/ 16 h 73"/>
                <a:gd name="T34" fmla="*/ 60 w 72"/>
                <a:gd name="T35" fmla="*/ 5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73">
                  <a:moveTo>
                    <a:pt x="5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6"/>
                    <a:pt x="7" y="73"/>
                    <a:pt x="1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65" y="73"/>
                    <a:pt x="72" y="66"/>
                    <a:pt x="72" y="5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8"/>
                    <a:pt x="65" y="0"/>
                    <a:pt x="56" y="0"/>
                  </a:cubicBezTo>
                  <a:close/>
                  <a:moveTo>
                    <a:pt x="60" y="57"/>
                  </a:moveTo>
                  <a:cubicBezTo>
                    <a:pt x="60" y="59"/>
                    <a:pt x="58" y="61"/>
                    <a:pt x="56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4" y="61"/>
                    <a:pt x="12" y="59"/>
                    <a:pt x="12" y="5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4"/>
                    <a:pt x="14" y="12"/>
                    <a:pt x="16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8" y="12"/>
                    <a:pt x="60" y="14"/>
                    <a:pt x="60" y="16"/>
                  </a:cubicBezTo>
                  <a:lnTo>
                    <a:pt x="6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47" name="Freeform 88">
              <a:extLst>
                <a:ext uri="{FF2B5EF4-FFF2-40B4-BE49-F238E27FC236}">
                  <a16:creationId xmlns:a16="http://schemas.microsoft.com/office/drawing/2014/main" id="{592DD744-D29F-DE6A-392C-F0F2962388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9" y="598"/>
              <a:ext cx="107" cy="107"/>
            </a:xfrm>
            <a:custGeom>
              <a:avLst/>
              <a:gdLst>
                <a:gd name="T0" fmla="*/ 56 w 72"/>
                <a:gd name="T1" fmla="*/ 0 h 72"/>
                <a:gd name="T2" fmla="*/ 16 w 72"/>
                <a:gd name="T3" fmla="*/ 0 h 72"/>
                <a:gd name="T4" fmla="*/ 0 w 72"/>
                <a:gd name="T5" fmla="*/ 16 h 72"/>
                <a:gd name="T6" fmla="*/ 0 w 72"/>
                <a:gd name="T7" fmla="*/ 56 h 72"/>
                <a:gd name="T8" fmla="*/ 16 w 72"/>
                <a:gd name="T9" fmla="*/ 72 h 72"/>
                <a:gd name="T10" fmla="*/ 56 w 72"/>
                <a:gd name="T11" fmla="*/ 72 h 72"/>
                <a:gd name="T12" fmla="*/ 72 w 72"/>
                <a:gd name="T13" fmla="*/ 56 h 72"/>
                <a:gd name="T14" fmla="*/ 72 w 72"/>
                <a:gd name="T15" fmla="*/ 16 h 72"/>
                <a:gd name="T16" fmla="*/ 56 w 72"/>
                <a:gd name="T17" fmla="*/ 0 h 72"/>
                <a:gd name="T18" fmla="*/ 60 w 72"/>
                <a:gd name="T19" fmla="*/ 56 h 72"/>
                <a:gd name="T20" fmla="*/ 56 w 72"/>
                <a:gd name="T21" fmla="*/ 60 h 72"/>
                <a:gd name="T22" fmla="*/ 16 w 72"/>
                <a:gd name="T23" fmla="*/ 60 h 72"/>
                <a:gd name="T24" fmla="*/ 12 w 72"/>
                <a:gd name="T25" fmla="*/ 56 h 72"/>
                <a:gd name="T26" fmla="*/ 12 w 72"/>
                <a:gd name="T27" fmla="*/ 16 h 72"/>
                <a:gd name="T28" fmla="*/ 16 w 72"/>
                <a:gd name="T29" fmla="*/ 12 h 72"/>
                <a:gd name="T30" fmla="*/ 56 w 72"/>
                <a:gd name="T31" fmla="*/ 12 h 72"/>
                <a:gd name="T32" fmla="*/ 60 w 72"/>
                <a:gd name="T33" fmla="*/ 16 h 72"/>
                <a:gd name="T34" fmla="*/ 60 w 72"/>
                <a:gd name="T35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72">
                  <a:moveTo>
                    <a:pt x="5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5"/>
                    <a:pt x="7" y="72"/>
                    <a:pt x="16" y="72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65" y="72"/>
                    <a:pt x="72" y="65"/>
                    <a:pt x="72" y="5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7"/>
                    <a:pt x="65" y="0"/>
                    <a:pt x="56" y="0"/>
                  </a:cubicBezTo>
                  <a:close/>
                  <a:moveTo>
                    <a:pt x="60" y="56"/>
                  </a:moveTo>
                  <a:cubicBezTo>
                    <a:pt x="60" y="58"/>
                    <a:pt x="58" y="60"/>
                    <a:pt x="5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4" y="60"/>
                    <a:pt x="12" y="58"/>
                    <a:pt x="12" y="5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4"/>
                    <a:pt x="14" y="12"/>
                    <a:pt x="16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8" y="12"/>
                    <a:pt x="60" y="14"/>
                    <a:pt x="60" y="16"/>
                  </a:cubicBezTo>
                  <a:lnTo>
                    <a:pt x="6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48" name="Freeform 89">
              <a:extLst>
                <a:ext uri="{FF2B5EF4-FFF2-40B4-BE49-F238E27FC236}">
                  <a16:creationId xmlns:a16="http://schemas.microsoft.com/office/drawing/2014/main" id="{2CAF7B02-394D-9712-5030-D4C5A0E09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9" y="722"/>
              <a:ext cx="107" cy="109"/>
            </a:xfrm>
            <a:custGeom>
              <a:avLst/>
              <a:gdLst>
                <a:gd name="T0" fmla="*/ 56 w 72"/>
                <a:gd name="T1" fmla="*/ 0 h 73"/>
                <a:gd name="T2" fmla="*/ 16 w 72"/>
                <a:gd name="T3" fmla="*/ 0 h 73"/>
                <a:gd name="T4" fmla="*/ 0 w 72"/>
                <a:gd name="T5" fmla="*/ 16 h 73"/>
                <a:gd name="T6" fmla="*/ 0 w 72"/>
                <a:gd name="T7" fmla="*/ 57 h 73"/>
                <a:gd name="T8" fmla="*/ 16 w 72"/>
                <a:gd name="T9" fmla="*/ 73 h 73"/>
                <a:gd name="T10" fmla="*/ 56 w 72"/>
                <a:gd name="T11" fmla="*/ 73 h 73"/>
                <a:gd name="T12" fmla="*/ 72 w 72"/>
                <a:gd name="T13" fmla="*/ 57 h 73"/>
                <a:gd name="T14" fmla="*/ 72 w 72"/>
                <a:gd name="T15" fmla="*/ 16 h 73"/>
                <a:gd name="T16" fmla="*/ 56 w 72"/>
                <a:gd name="T17" fmla="*/ 0 h 73"/>
                <a:gd name="T18" fmla="*/ 60 w 72"/>
                <a:gd name="T19" fmla="*/ 57 h 73"/>
                <a:gd name="T20" fmla="*/ 56 w 72"/>
                <a:gd name="T21" fmla="*/ 61 h 73"/>
                <a:gd name="T22" fmla="*/ 16 w 72"/>
                <a:gd name="T23" fmla="*/ 61 h 73"/>
                <a:gd name="T24" fmla="*/ 12 w 72"/>
                <a:gd name="T25" fmla="*/ 57 h 73"/>
                <a:gd name="T26" fmla="*/ 12 w 72"/>
                <a:gd name="T27" fmla="*/ 16 h 73"/>
                <a:gd name="T28" fmla="*/ 16 w 72"/>
                <a:gd name="T29" fmla="*/ 12 h 73"/>
                <a:gd name="T30" fmla="*/ 56 w 72"/>
                <a:gd name="T31" fmla="*/ 12 h 73"/>
                <a:gd name="T32" fmla="*/ 60 w 72"/>
                <a:gd name="T33" fmla="*/ 16 h 73"/>
                <a:gd name="T34" fmla="*/ 60 w 72"/>
                <a:gd name="T35" fmla="*/ 5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73">
                  <a:moveTo>
                    <a:pt x="5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5"/>
                    <a:pt x="7" y="73"/>
                    <a:pt x="1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65" y="73"/>
                    <a:pt x="72" y="65"/>
                    <a:pt x="72" y="5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8"/>
                    <a:pt x="65" y="0"/>
                    <a:pt x="56" y="0"/>
                  </a:cubicBezTo>
                  <a:close/>
                  <a:moveTo>
                    <a:pt x="60" y="57"/>
                  </a:moveTo>
                  <a:cubicBezTo>
                    <a:pt x="60" y="59"/>
                    <a:pt x="58" y="61"/>
                    <a:pt x="56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4" y="61"/>
                    <a:pt x="12" y="59"/>
                    <a:pt x="12" y="5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4"/>
                    <a:pt x="14" y="12"/>
                    <a:pt x="16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8" y="12"/>
                    <a:pt x="60" y="14"/>
                    <a:pt x="60" y="16"/>
                  </a:cubicBezTo>
                  <a:lnTo>
                    <a:pt x="6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25C3566F-757B-1D0F-C941-F4AC1401CD60}"/>
              </a:ext>
            </a:extLst>
          </p:cNvPr>
          <p:cNvSpPr txBox="1"/>
          <p:nvPr/>
        </p:nvSpPr>
        <p:spPr>
          <a:xfrm>
            <a:off x="1606038" y="463033"/>
            <a:ext cx="5765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ru-RU" sz="2800" b="0" i="0" u="none" strike="noStrike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Корреляционный анализ</a:t>
            </a:r>
          </a:p>
        </p:txBody>
      </p:sp>
      <p:sp>
        <p:nvSpPr>
          <p:cNvPr id="50" name="Freeform 16">
            <a:extLst>
              <a:ext uri="{FF2B5EF4-FFF2-40B4-BE49-F238E27FC236}">
                <a16:creationId xmlns:a16="http://schemas.microsoft.com/office/drawing/2014/main" id="{E2AFC0AF-4C58-B31D-53AE-D287EDC18BE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9162" y="3233745"/>
            <a:ext cx="262908" cy="184243"/>
          </a:xfrm>
          <a:custGeom>
            <a:avLst/>
            <a:gdLst>
              <a:gd name="T0" fmla="*/ 150 w 258"/>
              <a:gd name="T1" fmla="*/ 180 h 180"/>
              <a:gd name="T2" fmla="*/ 148 w 258"/>
              <a:gd name="T3" fmla="*/ 179 h 180"/>
              <a:gd name="T4" fmla="*/ 144 w 258"/>
              <a:gd name="T5" fmla="*/ 174 h 180"/>
              <a:gd name="T6" fmla="*/ 144 w 258"/>
              <a:gd name="T7" fmla="*/ 132 h 180"/>
              <a:gd name="T8" fmla="*/ 6 w 258"/>
              <a:gd name="T9" fmla="*/ 132 h 180"/>
              <a:gd name="T10" fmla="*/ 0 w 258"/>
              <a:gd name="T11" fmla="*/ 126 h 180"/>
              <a:gd name="T12" fmla="*/ 0 w 258"/>
              <a:gd name="T13" fmla="*/ 54 h 180"/>
              <a:gd name="T14" fmla="*/ 6 w 258"/>
              <a:gd name="T15" fmla="*/ 48 h 180"/>
              <a:gd name="T16" fmla="*/ 144 w 258"/>
              <a:gd name="T17" fmla="*/ 48 h 180"/>
              <a:gd name="T18" fmla="*/ 144 w 258"/>
              <a:gd name="T19" fmla="*/ 6 h 180"/>
              <a:gd name="T20" fmla="*/ 148 w 258"/>
              <a:gd name="T21" fmla="*/ 1 h 180"/>
              <a:gd name="T22" fmla="*/ 154 w 258"/>
              <a:gd name="T23" fmla="*/ 1 h 180"/>
              <a:gd name="T24" fmla="*/ 256 w 258"/>
              <a:gd name="T25" fmla="*/ 85 h 180"/>
              <a:gd name="T26" fmla="*/ 258 w 258"/>
              <a:gd name="T27" fmla="*/ 90 h 180"/>
              <a:gd name="T28" fmla="*/ 256 w 258"/>
              <a:gd name="T29" fmla="*/ 95 h 180"/>
              <a:gd name="T30" fmla="*/ 154 w 258"/>
              <a:gd name="T31" fmla="*/ 179 h 180"/>
              <a:gd name="T32" fmla="*/ 150 w 258"/>
              <a:gd name="T33" fmla="*/ 180 h 180"/>
              <a:gd name="T34" fmla="*/ 12 w 258"/>
              <a:gd name="T35" fmla="*/ 120 h 180"/>
              <a:gd name="T36" fmla="*/ 150 w 258"/>
              <a:gd name="T37" fmla="*/ 120 h 180"/>
              <a:gd name="T38" fmla="*/ 156 w 258"/>
              <a:gd name="T39" fmla="*/ 126 h 180"/>
              <a:gd name="T40" fmla="*/ 156 w 258"/>
              <a:gd name="T41" fmla="*/ 161 h 180"/>
              <a:gd name="T42" fmla="*/ 243 w 258"/>
              <a:gd name="T43" fmla="*/ 90 h 180"/>
              <a:gd name="T44" fmla="*/ 156 w 258"/>
              <a:gd name="T45" fmla="*/ 19 h 180"/>
              <a:gd name="T46" fmla="*/ 156 w 258"/>
              <a:gd name="T47" fmla="*/ 54 h 180"/>
              <a:gd name="T48" fmla="*/ 150 w 258"/>
              <a:gd name="T49" fmla="*/ 60 h 180"/>
              <a:gd name="T50" fmla="*/ 12 w 258"/>
              <a:gd name="T51" fmla="*/ 60 h 180"/>
              <a:gd name="T52" fmla="*/ 12 w 258"/>
              <a:gd name="T53" fmla="*/ 12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58" h="180">
                <a:moveTo>
                  <a:pt x="150" y="180"/>
                </a:moveTo>
                <a:cubicBezTo>
                  <a:pt x="150" y="180"/>
                  <a:pt x="149" y="180"/>
                  <a:pt x="148" y="179"/>
                </a:cubicBezTo>
                <a:cubicBezTo>
                  <a:pt x="146" y="178"/>
                  <a:pt x="144" y="176"/>
                  <a:pt x="144" y="174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6" y="132"/>
                  <a:pt x="6" y="132"/>
                  <a:pt x="6" y="132"/>
                </a:cubicBezTo>
                <a:cubicBezTo>
                  <a:pt x="3" y="132"/>
                  <a:pt x="0" y="129"/>
                  <a:pt x="0" y="126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1"/>
                  <a:pt x="3" y="48"/>
                  <a:pt x="6" y="48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6"/>
                  <a:pt x="144" y="6"/>
                  <a:pt x="144" y="6"/>
                </a:cubicBezTo>
                <a:cubicBezTo>
                  <a:pt x="144" y="4"/>
                  <a:pt x="146" y="2"/>
                  <a:pt x="148" y="1"/>
                </a:cubicBezTo>
                <a:cubicBezTo>
                  <a:pt x="150" y="0"/>
                  <a:pt x="152" y="0"/>
                  <a:pt x="154" y="1"/>
                </a:cubicBezTo>
                <a:cubicBezTo>
                  <a:pt x="256" y="85"/>
                  <a:pt x="256" y="85"/>
                  <a:pt x="256" y="85"/>
                </a:cubicBezTo>
                <a:cubicBezTo>
                  <a:pt x="258" y="87"/>
                  <a:pt x="258" y="88"/>
                  <a:pt x="258" y="90"/>
                </a:cubicBezTo>
                <a:cubicBezTo>
                  <a:pt x="258" y="92"/>
                  <a:pt x="258" y="94"/>
                  <a:pt x="256" y="95"/>
                </a:cubicBezTo>
                <a:cubicBezTo>
                  <a:pt x="154" y="179"/>
                  <a:pt x="154" y="179"/>
                  <a:pt x="154" y="179"/>
                </a:cubicBezTo>
                <a:cubicBezTo>
                  <a:pt x="153" y="180"/>
                  <a:pt x="152" y="180"/>
                  <a:pt x="150" y="180"/>
                </a:cubicBezTo>
                <a:close/>
                <a:moveTo>
                  <a:pt x="12" y="120"/>
                </a:moveTo>
                <a:cubicBezTo>
                  <a:pt x="150" y="120"/>
                  <a:pt x="150" y="120"/>
                  <a:pt x="150" y="120"/>
                </a:cubicBezTo>
                <a:cubicBezTo>
                  <a:pt x="154" y="120"/>
                  <a:pt x="156" y="123"/>
                  <a:pt x="156" y="126"/>
                </a:cubicBezTo>
                <a:cubicBezTo>
                  <a:pt x="156" y="161"/>
                  <a:pt x="156" y="161"/>
                  <a:pt x="156" y="161"/>
                </a:cubicBezTo>
                <a:cubicBezTo>
                  <a:pt x="243" y="90"/>
                  <a:pt x="243" y="90"/>
                  <a:pt x="243" y="90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56" y="54"/>
                  <a:pt x="156" y="54"/>
                  <a:pt x="156" y="54"/>
                </a:cubicBezTo>
                <a:cubicBezTo>
                  <a:pt x="156" y="57"/>
                  <a:pt x="154" y="60"/>
                  <a:pt x="150" y="60"/>
                </a:cubicBezTo>
                <a:cubicBezTo>
                  <a:pt x="12" y="60"/>
                  <a:pt x="12" y="60"/>
                  <a:pt x="12" y="60"/>
                </a:cubicBezTo>
                <a:lnTo>
                  <a:pt x="12" y="1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62ABE9A6-BB9E-0B55-27A7-DC4FF3EB0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663" y="4291013"/>
            <a:ext cx="3333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43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324D8F-A285-9852-68F0-6F5AC8E81B2F}"/>
              </a:ext>
            </a:extLst>
          </p:cNvPr>
          <p:cNvSpPr txBox="1"/>
          <p:nvPr/>
        </p:nvSpPr>
        <p:spPr>
          <a:xfrm>
            <a:off x="1407624" y="497757"/>
            <a:ext cx="10464799" cy="44627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/>
            <a:r>
              <a:rPr lang="ru-RU" sz="2200">
                <a:solidFill>
                  <a:srgbClr val="000000"/>
                </a:solidFill>
                <a:latin typeface="Arial Black"/>
              </a:rPr>
              <a:t>Сравнение парных и частных коэффициентов корреляции</a:t>
            </a:r>
            <a:endParaRPr lang="ru-RU" sz="2200" b="0" i="0" u="none" strike="noStrike"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77DCF3B3-AD0D-3D14-C45F-04F281453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90" y="469899"/>
            <a:ext cx="474134" cy="474134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13C44CC-1593-27B9-8433-3DD1A32E1C17}"/>
              </a:ext>
            </a:extLst>
          </p:cNvPr>
          <p:cNvSpPr/>
          <p:nvPr/>
        </p:nvSpPr>
        <p:spPr>
          <a:xfrm>
            <a:off x="1830916" y="1282277"/>
            <a:ext cx="2903925" cy="3446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Calibri"/>
              </a:rPr>
              <a:t>парные</a:t>
            </a:r>
            <a:endParaRPr lang="ru-RU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6A3A53E-AA5F-48E5-F45F-34160952E1E5}"/>
              </a:ext>
            </a:extLst>
          </p:cNvPr>
          <p:cNvSpPr/>
          <p:nvPr/>
        </p:nvSpPr>
        <p:spPr>
          <a:xfrm>
            <a:off x="6927849" y="1282277"/>
            <a:ext cx="2903925" cy="3446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Calibri"/>
              </a:rPr>
              <a:t>частные</a:t>
            </a:r>
          </a:p>
        </p:txBody>
      </p:sp>
      <p:pic>
        <p:nvPicPr>
          <p:cNvPr id="12" name="Рисунок 12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5B4A9213-58F4-8F2E-A542-24A04FCE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979870"/>
            <a:ext cx="4418621" cy="3785944"/>
          </a:xfrm>
          <a:prstGeom prst="rect">
            <a:avLst/>
          </a:prstGeom>
        </p:spPr>
      </p:pic>
      <p:pic>
        <p:nvPicPr>
          <p:cNvPr id="13" name="Рисунок 13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CBD564A5-54B2-F87C-349D-F02E88D31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333" y="1979870"/>
            <a:ext cx="4489449" cy="37859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BC148D-3A19-7805-3C7A-49D80A07B84D}"/>
              </a:ext>
            </a:extLst>
          </p:cNvPr>
          <p:cNvSpPr txBox="1"/>
          <p:nvPr/>
        </p:nvSpPr>
        <p:spPr>
          <a:xfrm>
            <a:off x="772623" y="6064935"/>
            <a:ext cx="1173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Множественный коэффициент корреляции: </a:t>
            </a:r>
            <a:r>
              <a:rPr lang="ru-RU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R=0,9549</a:t>
            </a:r>
            <a:r>
              <a:rPr lang="ru-RU" sz="1800" b="0" i="0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(значим)</a:t>
            </a:r>
            <a:br>
              <a:rPr lang="ru-RU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930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Прямоугольник: скругленные углы 48">
            <a:extLst>
              <a:ext uri="{FF2B5EF4-FFF2-40B4-BE49-F238E27FC236}">
                <a16:creationId xmlns:a16="http://schemas.microsoft.com/office/drawing/2014/main" id="{78608D2D-E08D-118F-C671-825D43B29D91}"/>
              </a:ext>
            </a:extLst>
          </p:cNvPr>
          <p:cNvSpPr/>
          <p:nvPr/>
        </p:nvSpPr>
        <p:spPr>
          <a:xfrm>
            <a:off x="6693376" y="1930737"/>
            <a:ext cx="4934585" cy="105739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24C2A325-2F6F-AF7E-9633-459BD38EF880}"/>
              </a:ext>
            </a:extLst>
          </p:cNvPr>
          <p:cNvSpPr/>
          <p:nvPr/>
        </p:nvSpPr>
        <p:spPr>
          <a:xfrm>
            <a:off x="2385132" y="2705947"/>
            <a:ext cx="3710864" cy="2372357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5F4615F3-590D-61AD-BFAC-101059996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788" y="2768810"/>
            <a:ext cx="3225630" cy="2216150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7F1C0A-4CF4-B0E7-5AA2-F18BEB0C3AF0}"/>
              </a:ext>
            </a:extLst>
          </p:cNvPr>
          <p:cNvSpPr txBox="1"/>
          <p:nvPr/>
        </p:nvSpPr>
        <p:spPr>
          <a:xfrm>
            <a:off x="1565958" y="493382"/>
            <a:ext cx="7556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ru-RU" sz="2800" b="0" i="0" u="none" strike="noStrike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Линейная регрессионная модель</a:t>
            </a:r>
          </a:p>
        </p:txBody>
      </p:sp>
      <p:pic>
        <p:nvPicPr>
          <p:cNvPr id="16" name="Рисунок 15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CCB2A1E0-E790-C6CF-883B-EDD0D4A02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38" y="493382"/>
            <a:ext cx="523220" cy="523220"/>
          </a:xfrm>
          <a:prstGeom prst="rect">
            <a:avLst/>
          </a:prstGeom>
        </p:spPr>
      </p:pic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A4B4F489-3CED-24E3-8D23-A48DBF84F202}"/>
              </a:ext>
            </a:extLst>
          </p:cNvPr>
          <p:cNvSpPr/>
          <p:nvPr/>
        </p:nvSpPr>
        <p:spPr>
          <a:xfrm>
            <a:off x="2385133" y="1433404"/>
            <a:ext cx="3710863" cy="11125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rtlCol="0" anchor="ctr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regfit_fwd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kumimoji="0" lang="ru-RU" altLang="ru-RU" sz="12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regsubsets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2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~ ., </a:t>
            </a:r>
            <a:r>
              <a:rPr kumimoji="0" lang="ru-RU" altLang="ru-RU" sz="12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df_new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2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intercept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9900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200" b="0" i="0" u="none" strike="noStrike" cap="none" normalizeH="0" baseline="0" err="1">
                <a:ln>
                  <a:noFill/>
                </a:ln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forward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2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nvmax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regfit_fwd_sum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kumimoji="0" lang="ru-RU" altLang="ru-RU" sz="12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2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regfit_fwd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ru-RU" altLang="ru-RU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ru-RU" sz="1200"/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63B88EFD-3626-E12A-B371-DFA8034950DA}"/>
              </a:ext>
            </a:extLst>
          </p:cNvPr>
          <p:cNvGrpSpPr/>
          <p:nvPr/>
        </p:nvGrpSpPr>
        <p:grpSpPr>
          <a:xfrm>
            <a:off x="276221" y="2748730"/>
            <a:ext cx="2197734" cy="2142011"/>
            <a:chOff x="530225" y="2807497"/>
            <a:chExt cx="2197734" cy="2142011"/>
          </a:xfrm>
        </p:grpSpPr>
        <p:sp>
          <p:nvSpPr>
            <p:cNvPr id="25" name="AutoShape 12">
              <a:extLst>
                <a:ext uri="{FF2B5EF4-FFF2-40B4-BE49-F238E27FC236}">
                  <a16:creationId xmlns:a16="http://schemas.microsoft.com/office/drawing/2014/main" id="{78B96897-6DAA-DE33-C947-56B6E52B1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828" y="2945448"/>
              <a:ext cx="2089131" cy="2004060"/>
            </a:xfrm>
            <a:prstGeom prst="homePlate">
              <a:avLst>
                <a:gd name="adj" fmla="val 27683"/>
              </a:avLst>
            </a:prstGeom>
            <a:solidFill>
              <a:srgbClr val="FFFFFF"/>
            </a:solidFill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90000" rIns="90000" bIns="90000" anchor="t" anchorCtr="0"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ru-RU" sz="1200" b="0" i="0" u="none" strike="noStrike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Все 10 уравнений регрессии оказались значимыми, но при этом для каждого из них отвергаются гипотезы о нормальности распределения остатков и гомоскедастичности</a:t>
              </a:r>
              <a:endParaRPr lang="ru-RU" sz="1200" ker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7" name="Oval 13">
              <a:extLst>
                <a:ext uri="{FF2B5EF4-FFF2-40B4-BE49-F238E27FC236}">
                  <a16:creationId xmlns:a16="http://schemas.microsoft.com/office/drawing/2014/main" id="{0494031B-8469-F989-3B13-623C53CDB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225" y="2807497"/>
              <a:ext cx="257175" cy="2574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90000" rIns="90000" bIns="90000" anchor="ctr"/>
            <a:lstStyle/>
            <a:p>
              <a:pPr algn="ctr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ru-RU" sz="1400" b="1" kern="0">
                  <a:solidFill>
                    <a:srgbClr val="FFFFFF"/>
                  </a:solidFill>
                  <a:cs typeface="Arial" charset="0"/>
                </a:rPr>
                <a:t>2</a:t>
              </a:r>
              <a:endParaRPr lang="de-DE" sz="1600" b="1" kern="0">
                <a:solidFill>
                  <a:srgbClr val="000000"/>
                </a:solidFill>
                <a:cs typeface="Arial" charset="0"/>
              </a:endParaRPr>
            </a:p>
          </p:txBody>
        </p:sp>
      </p:grp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41187F4E-5F19-343C-D708-6EC03B261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788" y="5342129"/>
            <a:ext cx="3055255" cy="959049"/>
          </a:xfrm>
          <a:prstGeom prst="rect">
            <a:avLst/>
          </a:prstGeom>
        </p:spPr>
      </p:pic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EF4410DF-4025-3D7F-A48B-6C1F709039BC}"/>
              </a:ext>
            </a:extLst>
          </p:cNvPr>
          <p:cNvSpPr/>
          <p:nvPr/>
        </p:nvSpPr>
        <p:spPr>
          <a:xfrm>
            <a:off x="2391127" y="5242533"/>
            <a:ext cx="3710863" cy="11125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rtlCol="0" anchor="ctr"/>
          <a:lstStyle/>
          <a:p>
            <a:pPr algn="ctr"/>
            <a:endParaRPr lang="ru-RU" sz="1200"/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4CD37F30-4651-D8D6-6E2A-E027A30FC08E}"/>
              </a:ext>
            </a:extLst>
          </p:cNvPr>
          <p:cNvCxnSpPr/>
          <p:nvPr/>
        </p:nvCxnSpPr>
        <p:spPr>
          <a:xfrm>
            <a:off x="6419529" y="1304656"/>
            <a:ext cx="0" cy="521970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C5E5FA72-4B43-41E7-1C77-A145980065DC}"/>
              </a:ext>
            </a:extLst>
          </p:cNvPr>
          <p:cNvGrpSpPr/>
          <p:nvPr/>
        </p:nvGrpSpPr>
        <p:grpSpPr>
          <a:xfrm>
            <a:off x="276221" y="1304656"/>
            <a:ext cx="2197734" cy="1241269"/>
            <a:chOff x="530225" y="1372392"/>
            <a:chExt cx="2197734" cy="1241269"/>
          </a:xfrm>
        </p:grpSpPr>
        <p:sp>
          <p:nvSpPr>
            <p:cNvPr id="17" name="AutoShape 12">
              <a:extLst>
                <a:ext uri="{FF2B5EF4-FFF2-40B4-BE49-F238E27FC236}">
                  <a16:creationId xmlns:a16="http://schemas.microsoft.com/office/drawing/2014/main" id="{D989DC36-FC23-DB90-D52F-E69A52524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812" y="1501140"/>
              <a:ext cx="2069147" cy="1112521"/>
            </a:xfrm>
            <a:prstGeom prst="homePlate">
              <a:avLst>
                <a:gd name="adj" fmla="val 27683"/>
              </a:avLst>
            </a:prstGeom>
            <a:solidFill>
              <a:srgbClr val="FFFFFF"/>
            </a:solidFill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90000" rIns="90000" bIns="90000" anchor="t" anchorCtr="0"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ru-RU" sz="1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Воспользуемся методом включения для построения регрессионной модели</a:t>
              </a:r>
            </a:p>
          </p:txBody>
        </p:sp>
        <p:sp>
          <p:nvSpPr>
            <p:cNvPr id="18" name="Oval 13">
              <a:extLst>
                <a:ext uri="{FF2B5EF4-FFF2-40B4-BE49-F238E27FC236}">
                  <a16:creationId xmlns:a16="http://schemas.microsoft.com/office/drawing/2014/main" id="{C4B64330-C3EA-7D7F-A193-D0FD6560F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225" y="1372392"/>
              <a:ext cx="257175" cy="2574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90000" rIns="90000" bIns="90000" anchor="ctr"/>
            <a:lstStyle/>
            <a:p>
              <a:pPr algn="ctr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e-DE" sz="1400" b="1" kern="0">
                  <a:solidFill>
                    <a:srgbClr val="FFFFFF"/>
                  </a:solidFill>
                  <a:cs typeface="Arial" charset="0"/>
                </a:rPr>
                <a:t>1</a:t>
              </a:r>
              <a:endParaRPr lang="de-DE" sz="1600" b="1" kern="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426AD16C-D6A0-BECC-F0E4-1F3420FECD3D}"/>
              </a:ext>
            </a:extLst>
          </p:cNvPr>
          <p:cNvGrpSpPr/>
          <p:nvPr/>
        </p:nvGrpSpPr>
        <p:grpSpPr>
          <a:xfrm>
            <a:off x="276221" y="5038463"/>
            <a:ext cx="2197734" cy="1551141"/>
            <a:chOff x="530225" y="5129059"/>
            <a:chExt cx="2197734" cy="1551141"/>
          </a:xfrm>
        </p:grpSpPr>
        <p:sp>
          <p:nvSpPr>
            <p:cNvPr id="33" name="AutoShape 12">
              <a:extLst>
                <a:ext uri="{FF2B5EF4-FFF2-40B4-BE49-F238E27FC236}">
                  <a16:creationId xmlns:a16="http://schemas.microsoft.com/office/drawing/2014/main" id="{117AA4D7-94B9-1738-B0B5-6F1A88EC3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813" y="5257807"/>
              <a:ext cx="2069146" cy="1422393"/>
            </a:xfrm>
            <a:prstGeom prst="homePlate">
              <a:avLst>
                <a:gd name="adj" fmla="val 27683"/>
              </a:avLst>
            </a:prstGeom>
            <a:solidFill>
              <a:srgbClr val="FFFFFF"/>
            </a:solidFill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90000" rIns="90000" bIns="90000" anchor="t" anchorCtr="0"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ru-RU" sz="1200">
                  <a:solidFill>
                    <a:srgbClr val="000000"/>
                  </a:solidFill>
                  <a:latin typeface="Arial" panose="020B0604020202020204" pitchFamily="34" charset="0"/>
                </a:rPr>
                <a:t>Лучшее уравнение с пятью переменными (lm_5), исходя из значения скорректированного</a:t>
              </a:r>
              <a:br>
                <a:rPr lang="ru-RU" sz="120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ru-RU" sz="1200">
                  <a:solidFill>
                    <a:srgbClr val="000000"/>
                  </a:solidFill>
                  <a:latin typeface="Arial" panose="020B0604020202020204" pitchFamily="34" charset="0"/>
                </a:rPr>
                <a:t>коэффициента детерминации</a:t>
              </a:r>
            </a:p>
          </p:txBody>
        </p:sp>
        <p:sp>
          <p:nvSpPr>
            <p:cNvPr id="34" name="Oval 13">
              <a:extLst>
                <a:ext uri="{FF2B5EF4-FFF2-40B4-BE49-F238E27FC236}">
                  <a16:creationId xmlns:a16="http://schemas.microsoft.com/office/drawing/2014/main" id="{47277FD5-EAE6-316A-D220-904040E4E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225" y="5129059"/>
              <a:ext cx="257175" cy="2574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90000" rIns="90000" bIns="90000" anchor="ctr"/>
            <a:lstStyle/>
            <a:p>
              <a:pPr algn="ctr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ru-RU" sz="1400" b="1" kern="0">
                  <a:solidFill>
                    <a:srgbClr val="FFFFFF"/>
                  </a:solidFill>
                  <a:cs typeface="Arial" charset="0"/>
                </a:rPr>
                <a:t>3</a:t>
              </a:r>
              <a:endParaRPr lang="de-DE" sz="1600" b="1" kern="0">
                <a:solidFill>
                  <a:srgbClr val="000000"/>
                </a:solidFill>
                <a:cs typeface="Arial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143CC99-ED6B-CDCD-185B-379551DAD51B}"/>
                  </a:ext>
                </a:extLst>
              </p:cNvPr>
              <p:cNvSpPr txBox="1"/>
              <p:nvPr/>
            </p:nvSpPr>
            <p:spPr>
              <a:xfrm>
                <a:off x="6730418" y="1987220"/>
                <a:ext cx="49664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=−52048.41+5.73∗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𝑐𝑢𝑏𝑒𝑟𝑤𝑒𝑖𝑔h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+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+39.75∗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h𝑜𝑟𝑠𝑒𝑝𝑜𝑤𝑒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+746.2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𝑐𝑎𝑟𝑤𝑖𝑑𝑡h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−76.67∗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𝑐𝑎𝑟𝑙𝑒𝑛𝑔𝑡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+99.22∗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𝑤h𝑒𝑒𝑙𝑏𝑎𝑠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i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143CC99-ED6B-CDCD-185B-379551DAD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418" y="1987220"/>
                <a:ext cx="4966424" cy="923330"/>
              </a:xfrm>
              <a:prstGeom prst="rect">
                <a:avLst/>
              </a:prstGeom>
              <a:blipFill>
                <a:blip r:embed="rId5"/>
                <a:stretch>
                  <a:fillRect t="-4636" b="-4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93C44B95-B5DA-B9C9-69A3-29D312837AD1}"/>
              </a:ext>
            </a:extLst>
          </p:cNvPr>
          <p:cNvSpPr txBox="1"/>
          <p:nvPr/>
        </p:nvSpPr>
        <p:spPr>
          <a:xfrm>
            <a:off x="6732831" y="1453646"/>
            <a:ext cx="4634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>
                <a:solidFill>
                  <a:srgbClr val="333333"/>
                </a:solidFill>
              </a:rPr>
              <a:t>Линейное уравнение имеет следующий вид:</a:t>
            </a:r>
            <a:endParaRPr lang="ru-RU"/>
          </a:p>
        </p:txBody>
      </p:sp>
      <p:pic>
        <p:nvPicPr>
          <p:cNvPr id="52" name="Picture 8">
            <a:extLst>
              <a:ext uri="{FF2B5EF4-FFF2-40B4-BE49-F238E27FC236}">
                <a16:creationId xmlns:a16="http://schemas.microsoft.com/office/drawing/2014/main" id="{EE891906-E376-2742-F5F4-6CC93E2CD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408" y="3621950"/>
            <a:ext cx="4129043" cy="300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1">
            <a:extLst>
              <a:ext uri="{FF2B5EF4-FFF2-40B4-BE49-F238E27FC236}">
                <a16:creationId xmlns:a16="http://schemas.microsoft.com/office/drawing/2014/main" id="{2CF64351-7FEC-8085-6A08-2252E903324B}"/>
              </a:ext>
            </a:extLst>
          </p:cNvPr>
          <p:cNvSpPr txBox="1"/>
          <p:nvPr/>
        </p:nvSpPr>
        <p:spPr>
          <a:xfrm>
            <a:off x="7790625" y="3198712"/>
            <a:ext cx="3022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200" b="1" i="0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График предсказанных и истинных значений зависимой переменной</a:t>
            </a:r>
            <a:endParaRPr lang="ru-RU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286051D3-F2BD-57C0-2AE6-DEA1784E2886}"/>
              </a:ext>
            </a:extLst>
          </p:cNvPr>
          <p:cNvCxnSpPr/>
          <p:nvPr/>
        </p:nvCxnSpPr>
        <p:spPr>
          <a:xfrm flipV="1">
            <a:off x="7553643" y="3799840"/>
            <a:ext cx="0" cy="2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146EE18B-5369-8584-2DE3-188574E942C2}"/>
              </a:ext>
            </a:extLst>
          </p:cNvPr>
          <p:cNvCxnSpPr/>
          <p:nvPr/>
        </p:nvCxnSpPr>
        <p:spPr>
          <a:xfrm>
            <a:off x="7538403" y="6339840"/>
            <a:ext cx="35791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970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0621C038-C58D-825E-818D-5D5776DCC409}"/>
              </a:ext>
            </a:extLst>
          </p:cNvPr>
          <p:cNvSpPr/>
          <p:nvPr/>
        </p:nvSpPr>
        <p:spPr>
          <a:xfrm>
            <a:off x="6666917" y="1962487"/>
            <a:ext cx="4934585" cy="105739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8D935-7D39-A500-FED0-5012BA227195}"/>
              </a:ext>
            </a:extLst>
          </p:cNvPr>
          <p:cNvSpPr txBox="1"/>
          <p:nvPr/>
        </p:nvSpPr>
        <p:spPr>
          <a:xfrm>
            <a:off x="1407583" y="2211916"/>
            <a:ext cx="3344333" cy="18415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pic>
        <p:nvPicPr>
          <p:cNvPr id="10" name="Рисунок 10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92C89CA4-33F6-6E4F-AA90-42A3EA7F6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58" y="1499858"/>
            <a:ext cx="3404658" cy="29534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325881-BE9E-E2C8-3C0B-6F026B9CC2DA}"/>
              </a:ext>
            </a:extLst>
          </p:cNvPr>
          <p:cNvSpPr txBox="1"/>
          <p:nvPr/>
        </p:nvSpPr>
        <p:spPr>
          <a:xfrm>
            <a:off x="2846917" y="4857750"/>
            <a:ext cx="2973916" cy="11324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pic>
        <p:nvPicPr>
          <p:cNvPr id="12" name="Рисунок 1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5FBB5B11-EEF2-EB15-5E35-4CEBD1ED7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933" y="4634972"/>
            <a:ext cx="2940050" cy="2096558"/>
          </a:xfrm>
          <a:prstGeom prst="rect">
            <a:avLst/>
          </a:prstGeom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F8C51F09-B03A-EE54-6B24-EAE3EA8FFC42}"/>
              </a:ext>
            </a:extLst>
          </p:cNvPr>
          <p:cNvCxnSpPr/>
          <p:nvPr/>
        </p:nvCxnSpPr>
        <p:spPr>
          <a:xfrm>
            <a:off x="6360537" y="1304656"/>
            <a:ext cx="0" cy="521970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E228D2-6E18-344B-7EA4-E75F5A3625EE}"/>
              </a:ext>
            </a:extLst>
          </p:cNvPr>
          <p:cNvSpPr txBox="1"/>
          <p:nvPr/>
        </p:nvSpPr>
        <p:spPr>
          <a:xfrm>
            <a:off x="7302500" y="3979333"/>
            <a:ext cx="3164416" cy="15345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C28CCD58-743D-612F-7760-4EE7597B197E}"/>
              </a:ext>
            </a:extLst>
          </p:cNvPr>
          <p:cNvSpPr/>
          <p:nvPr/>
        </p:nvSpPr>
        <p:spPr>
          <a:xfrm>
            <a:off x="2264833" y="1407584"/>
            <a:ext cx="3778249" cy="3085041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9D825-14B3-DAC8-2229-DC30C4CD6B9F}"/>
              </a:ext>
            </a:extLst>
          </p:cNvPr>
          <p:cNvSpPr txBox="1"/>
          <p:nvPr/>
        </p:nvSpPr>
        <p:spPr>
          <a:xfrm>
            <a:off x="1575483" y="493382"/>
            <a:ext cx="10137775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/>
            <a:r>
              <a:rPr lang="ru-RU" sz="2800">
                <a:solidFill>
                  <a:srgbClr val="000000"/>
                </a:solidFill>
                <a:latin typeface="Arial Black"/>
              </a:rPr>
              <a:t>Нелинейная</a:t>
            </a:r>
            <a:r>
              <a:rPr lang="ru-RU" sz="2800" b="0" i="0" u="none" strike="noStrike">
                <a:solidFill>
                  <a:srgbClr val="000000"/>
                </a:solidFill>
                <a:effectLst/>
                <a:latin typeface="Arial Black"/>
              </a:rPr>
              <a:t> </a:t>
            </a:r>
            <a:r>
              <a:rPr lang="ru-RU" sz="2800">
                <a:solidFill>
                  <a:srgbClr val="000000"/>
                </a:solidFill>
                <a:latin typeface="Arial Black"/>
              </a:rPr>
              <a:t>(степенная) </a:t>
            </a:r>
            <a:r>
              <a:rPr lang="ru-RU" sz="2800" b="0" i="0" u="none" strike="noStrike">
                <a:solidFill>
                  <a:srgbClr val="000000"/>
                </a:solidFill>
                <a:effectLst/>
                <a:latin typeface="Arial Black"/>
              </a:rPr>
              <a:t>регрессионная модель</a:t>
            </a:r>
          </a:p>
        </p:txBody>
      </p:sp>
      <p:pic>
        <p:nvPicPr>
          <p:cNvPr id="7" name="Рисунок 6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A00FCD41-BB39-6923-0153-F4F6851DB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26" y="422509"/>
            <a:ext cx="574647" cy="574647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56A2B6FA-FBF9-0769-0324-B243D5FC39D6}"/>
              </a:ext>
            </a:extLst>
          </p:cNvPr>
          <p:cNvGrpSpPr/>
          <p:nvPr/>
        </p:nvGrpSpPr>
        <p:grpSpPr>
          <a:xfrm>
            <a:off x="112179" y="1500448"/>
            <a:ext cx="2218900" cy="2829374"/>
            <a:chOff x="112179" y="1500448"/>
            <a:chExt cx="2218900" cy="2829374"/>
          </a:xfrm>
        </p:grpSpPr>
        <p:sp>
          <p:nvSpPr>
            <p:cNvPr id="32" name="AutoShape 12">
              <a:extLst>
                <a:ext uri="{FF2B5EF4-FFF2-40B4-BE49-F238E27FC236}">
                  <a16:creationId xmlns:a16="http://schemas.microsoft.com/office/drawing/2014/main" id="{16EFE0FC-692B-CB3E-6A8F-DEDE58533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948" y="1628588"/>
              <a:ext cx="2089131" cy="2701234"/>
            </a:xfrm>
            <a:prstGeom prst="homePlate">
              <a:avLst>
                <a:gd name="adj" fmla="val 27683"/>
              </a:avLst>
            </a:prstGeom>
            <a:solidFill>
              <a:schemeClr val="bg1"/>
            </a:solidFill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90000" rIns="90000" bIns="90000" anchor="ctr" anchorCtr="0"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ru-RU" sz="1200">
                  <a:solidFill>
                    <a:srgbClr val="333333"/>
                  </a:solidFill>
                  <a:latin typeface="Arial"/>
                  <a:cs typeface="Times New Roman"/>
                </a:rPr>
                <a:t>Прологарифмировав наблюдения всех регрессоров и зависимой переменной (чтобы исключить </a:t>
              </a:r>
              <a:r>
                <a:rPr lang="ru-RU" sz="1200" err="1">
                  <a:solidFill>
                    <a:srgbClr val="333333"/>
                  </a:solidFill>
                  <a:latin typeface="Arial"/>
                  <a:cs typeface="Times New Roman"/>
                </a:rPr>
                <a:t>дамми</a:t>
              </a:r>
              <a:r>
                <a:rPr lang="ru-RU" sz="1200">
                  <a:solidFill>
                    <a:srgbClr val="333333"/>
                  </a:solidFill>
                  <a:latin typeface="Arial"/>
                  <a:cs typeface="Times New Roman"/>
                </a:rPr>
                <a:t>-переменные) построили степенную модель регрессии со всеми переменными методом включения.</a:t>
              </a:r>
              <a:endParaRPr lang="ru-RU">
                <a:latin typeface="Arial"/>
                <a:cs typeface="Calibri"/>
              </a:endParaRPr>
            </a:p>
          </p:txBody>
        </p:sp>
        <p:sp>
          <p:nvSpPr>
            <p:cNvPr id="34" name="Oval 13">
              <a:extLst>
                <a:ext uri="{FF2B5EF4-FFF2-40B4-BE49-F238E27FC236}">
                  <a16:creationId xmlns:a16="http://schemas.microsoft.com/office/drawing/2014/main" id="{61CAF116-9877-1C1D-4D7B-9C85E62F8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79" y="1500448"/>
              <a:ext cx="257175" cy="2574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90000" rIns="90000" bIns="90000" anchor="ctr"/>
            <a:lstStyle/>
            <a:p>
              <a:pPr algn="ctr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e-DE" sz="1400" b="1" kern="0">
                  <a:solidFill>
                    <a:srgbClr val="FFFFFF"/>
                  </a:solidFill>
                  <a:cs typeface="Arial" charset="0"/>
                </a:rPr>
                <a:t>1</a:t>
              </a:r>
              <a:endParaRPr lang="de-DE" sz="1600" b="1" kern="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1EE04199-6C88-52F5-3701-F4AB5DD40480}"/>
              </a:ext>
            </a:extLst>
          </p:cNvPr>
          <p:cNvSpPr/>
          <p:nvPr/>
        </p:nvSpPr>
        <p:spPr>
          <a:xfrm>
            <a:off x="2264833" y="4561417"/>
            <a:ext cx="3831165" cy="2174875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D1FAF1D9-E398-4BB7-488B-2B59C307450E}"/>
              </a:ext>
            </a:extLst>
          </p:cNvPr>
          <p:cNvGrpSpPr/>
          <p:nvPr/>
        </p:nvGrpSpPr>
        <p:grpSpPr>
          <a:xfrm>
            <a:off x="112179" y="4505563"/>
            <a:ext cx="2218901" cy="2093775"/>
            <a:chOff x="112179" y="4505563"/>
            <a:chExt cx="2218901" cy="2093775"/>
          </a:xfrm>
        </p:grpSpPr>
        <p:sp>
          <p:nvSpPr>
            <p:cNvPr id="37" name="AutoShape 12">
              <a:extLst>
                <a:ext uri="{FF2B5EF4-FFF2-40B4-BE49-F238E27FC236}">
                  <a16:creationId xmlns:a16="http://schemas.microsoft.com/office/drawing/2014/main" id="{8B6670C1-8B0C-EC15-E23A-0ACABB59E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78" y="4631497"/>
              <a:ext cx="2084402" cy="1967841"/>
            </a:xfrm>
            <a:prstGeom prst="homePlate">
              <a:avLst>
                <a:gd name="adj" fmla="val 27683"/>
              </a:avLst>
            </a:prstGeom>
            <a:solidFill>
              <a:srgbClr val="FFFFFF"/>
            </a:solidFill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90000" rIns="90000" bIns="90000" anchor="t" anchorCtr="0"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ru-RU" sz="1100" kern="0">
                  <a:solidFill>
                    <a:srgbClr val="333333"/>
                  </a:solidFill>
                  <a:latin typeface="Arial"/>
                  <a:cs typeface="Times New Roman"/>
                </a:rPr>
                <a:t>Лучшим нелинейным уравнением регрессии является уравнение с шестью переменными </a:t>
              </a:r>
              <a:r>
                <a:rPr lang="ru-RU" sz="1100" b="1" kern="0">
                  <a:solidFill>
                    <a:srgbClr val="333333"/>
                  </a:solidFill>
                  <a:latin typeface="Arial"/>
                  <a:cs typeface="Times New Roman"/>
                </a:rPr>
                <a:t>(lm_6)</a:t>
              </a:r>
              <a:r>
                <a:rPr lang="ru-RU" sz="1100" kern="0">
                  <a:solidFill>
                    <a:srgbClr val="333333"/>
                  </a:solidFill>
                  <a:latin typeface="Arial"/>
                  <a:cs typeface="Times New Roman"/>
                </a:rPr>
                <a:t>. Но остатки этой модели </a:t>
              </a:r>
              <a:r>
                <a:rPr lang="ru-RU" sz="1100" b="1" kern="0">
                  <a:solidFill>
                    <a:srgbClr val="333333"/>
                  </a:solidFill>
                  <a:latin typeface="Arial"/>
                  <a:cs typeface="Times New Roman"/>
                </a:rPr>
                <a:t>не подчиняются нормальному закону распределения,</a:t>
              </a:r>
              <a:r>
                <a:rPr lang="ru-RU" sz="1100" kern="0">
                  <a:solidFill>
                    <a:srgbClr val="333333"/>
                  </a:solidFill>
                  <a:latin typeface="Arial"/>
                  <a:cs typeface="Times New Roman"/>
                </a:rPr>
                <a:t> также </a:t>
              </a:r>
              <a:r>
                <a:rPr lang="ru-RU" sz="1100" b="1" kern="0">
                  <a:solidFill>
                    <a:srgbClr val="333333"/>
                  </a:solidFill>
                  <a:latin typeface="Arial"/>
                  <a:cs typeface="Times New Roman"/>
                </a:rPr>
                <a:t>отсутствует гомоскедастичность </a:t>
              </a:r>
              <a:endParaRPr lang="ru-RU" sz="1100" kern="0">
                <a:solidFill>
                  <a:srgbClr val="333333"/>
                </a:solidFill>
                <a:latin typeface="Arial"/>
                <a:cs typeface="Times New Roman"/>
              </a:endParaRPr>
            </a:p>
          </p:txBody>
        </p:sp>
        <p:sp>
          <p:nvSpPr>
            <p:cNvPr id="46" name="Oval 13">
              <a:extLst>
                <a:ext uri="{FF2B5EF4-FFF2-40B4-BE49-F238E27FC236}">
                  <a16:creationId xmlns:a16="http://schemas.microsoft.com/office/drawing/2014/main" id="{B73ED044-A080-9C46-5E64-43BE045A2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79" y="4505563"/>
              <a:ext cx="257175" cy="2574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90000" rIns="90000" bIns="90000" anchor="ctr"/>
            <a:lstStyle/>
            <a:p>
              <a:pPr algn="ctr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ru-RU" sz="1400" b="1" kern="0">
                  <a:solidFill>
                    <a:srgbClr val="FFFFFF"/>
                  </a:solidFill>
                  <a:cs typeface="Arial" charset="0"/>
                </a:rPr>
                <a:t>2</a:t>
              </a:r>
              <a:endParaRPr lang="de-DE" sz="1600" b="1" kern="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E85D0DF-8C93-A2DF-59CC-9CFC04779597}"/>
              </a:ext>
            </a:extLst>
          </p:cNvPr>
          <p:cNvSpPr txBox="1"/>
          <p:nvPr/>
        </p:nvSpPr>
        <p:spPr>
          <a:xfrm>
            <a:off x="6653456" y="1443063"/>
            <a:ext cx="496262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ru-RU">
                <a:solidFill>
                  <a:srgbClr val="333333"/>
                </a:solidFill>
              </a:rPr>
              <a:t>Нелинейное уравнение имеет следующий вид:</a:t>
            </a:r>
            <a:endParaRPr lang="ru-RU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6B62C4E-69DC-B426-C975-00B8DEF783D1}"/>
              </a:ext>
            </a:extLst>
          </p:cNvPr>
          <p:cNvGrpSpPr/>
          <p:nvPr/>
        </p:nvGrpSpPr>
        <p:grpSpPr>
          <a:xfrm>
            <a:off x="7164917" y="3601812"/>
            <a:ext cx="4246033" cy="3060095"/>
            <a:chOff x="6761692" y="3539370"/>
            <a:chExt cx="4246033" cy="3060095"/>
          </a:xfrm>
        </p:grpSpPr>
        <p:pic>
          <p:nvPicPr>
            <p:cNvPr id="16" name="Рисунок 16" descr="Изображение выглядит как диаграмма&#10;&#10;Автоматически созданное описание">
              <a:extLst>
                <a:ext uri="{FF2B5EF4-FFF2-40B4-BE49-F238E27FC236}">
                  <a16:creationId xmlns:a16="http://schemas.microsoft.com/office/drawing/2014/main" id="{A3E27F38-DB6B-7EF3-61FB-40A6D3B3F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61692" y="3539370"/>
              <a:ext cx="4246033" cy="3060095"/>
            </a:xfrm>
            <a:prstGeom prst="rect">
              <a:avLst/>
            </a:prstGeom>
          </p:spPr>
        </p:pic>
        <p:cxnSp>
          <p:nvCxnSpPr>
            <p:cNvPr id="2" name="Прямая со стрелкой 1">
              <a:extLst>
                <a:ext uri="{FF2B5EF4-FFF2-40B4-BE49-F238E27FC236}">
                  <a16:creationId xmlns:a16="http://schemas.microsoft.com/office/drawing/2014/main" id="{CADC7AF0-2E75-BC0D-3B09-397174EB6E50}"/>
                </a:ext>
              </a:extLst>
            </p:cNvPr>
            <p:cNvCxnSpPr/>
            <p:nvPr/>
          </p:nvCxnSpPr>
          <p:spPr>
            <a:xfrm flipV="1">
              <a:off x="7111191" y="3799840"/>
              <a:ext cx="0" cy="254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998C7764-2B87-8576-4E0A-1A2AD4EBBD1D}"/>
                </a:ext>
              </a:extLst>
            </p:cNvPr>
            <p:cNvCxnSpPr/>
            <p:nvPr/>
          </p:nvCxnSpPr>
          <p:spPr>
            <a:xfrm>
              <a:off x="7095951" y="6339840"/>
              <a:ext cx="35791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64DFB83-35D5-3A7D-A2D8-7AB62A3B5CD7}"/>
              </a:ext>
            </a:extLst>
          </p:cNvPr>
          <p:cNvSpPr txBox="1"/>
          <p:nvPr/>
        </p:nvSpPr>
        <p:spPr>
          <a:xfrm>
            <a:off x="7868942" y="3273854"/>
            <a:ext cx="3022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200" b="1" i="0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График предсказанных и истинных значений зависимой переменной</a:t>
            </a:r>
            <a:endParaRPr lang="ru-RU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3D7D18-3819-B4CF-8DE0-E304014EDC59}"/>
                  </a:ext>
                </a:extLst>
              </p:cNvPr>
              <p:cNvSpPr txBox="1"/>
              <p:nvPr/>
            </p:nvSpPr>
            <p:spPr>
              <a:xfrm>
                <a:off x="6531075" y="1962487"/>
                <a:ext cx="4934586" cy="984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=−15,83+3,03∗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𝑐𝑎𝑟𝑤𝑖𝑑𝑡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1,37∗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𝑐𝑢𝑟𝑏𝑤𝑒𝑖𝑔h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+0,41∗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h𝑜𝑟𝑠𝑒𝑝𝑜𝑤𝑒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−0,16∗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𝑒𝑛𝑔𝑖𝑛𝑒𝑠𝑖𝑧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+0,49∗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h𝑖𝑔h𝑤𝑎𝑦𝑚𝑝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−0,33∗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𝑐𝑖𝑡𝑦𝑚𝑝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3D7D18-3819-B4CF-8DE0-E304014ED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075" y="1962487"/>
                <a:ext cx="4934586" cy="984885"/>
              </a:xfrm>
              <a:prstGeom prst="rect">
                <a:avLst/>
              </a:prstGeom>
              <a:blipFill>
                <a:blip r:embed="rId7"/>
                <a:stretch>
                  <a:fillRect b="-68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273796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4960676659F4AA43B80FE1DBC87AAF41" ma:contentTypeVersion="3" ma:contentTypeDescription="Создание документа." ma:contentTypeScope="" ma:versionID="66c6706388bf7c9b1ebf1c1c10fedb5b">
  <xsd:schema xmlns:xsd="http://www.w3.org/2001/XMLSchema" xmlns:xs="http://www.w3.org/2001/XMLSchema" xmlns:p="http://schemas.microsoft.com/office/2006/metadata/properties" xmlns:ns3="8fb0ca62-9f42-4071-b344-7e4a2f7aaefa" targetNamespace="http://schemas.microsoft.com/office/2006/metadata/properties" ma:root="true" ma:fieldsID="a48a04829206f21dbe23fce7d435bd3c" ns3:_="">
    <xsd:import namespace="8fb0ca62-9f42-4071-b344-7e4a2f7aae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b0ca62-9f42-4071-b344-7e4a2f7aae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fb0ca62-9f42-4071-b344-7e4a2f7aaef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B81512-9AA8-43AA-9B52-D6FA2CEEE646}">
  <ds:schemaRefs>
    <ds:schemaRef ds:uri="8fb0ca62-9f42-4071-b344-7e4a2f7aaef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D98EB11-B8F2-4A64-9377-DC74AA6CF25E}">
  <ds:schemaRefs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8fb0ca62-9f42-4071-b344-7e4a2f7aaefa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50DFCF4-039B-4CC6-9283-977985D816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1766</Words>
  <Application>Microsoft Office PowerPoint</Application>
  <PresentationFormat>Широкоэкранный</PresentationFormat>
  <Paragraphs>386</Paragraphs>
  <Slides>19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19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Cambria Math</vt:lpstr>
      <vt:lpstr>Courier New</vt:lpstr>
      <vt:lpstr>Helvetica Neue</vt:lpstr>
      <vt:lpstr>Times New Roman</vt:lpstr>
      <vt:lpstr>Тема Office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Киренкина Вероника Юрьевна</dc:creator>
  <cp:lastModifiedBy>Курченко Михаил Алексеевич</cp:lastModifiedBy>
  <cp:revision>3</cp:revision>
  <dcterms:created xsi:type="dcterms:W3CDTF">2023-06-08T09:40:51Z</dcterms:created>
  <dcterms:modified xsi:type="dcterms:W3CDTF">2023-06-28T21:06:00Z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0x0101004960676659F4AA43B80FE1DBC87AAF41</vt:lpwstr>
  </property>
</Properties>
</file>